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4v" ContentType="video/unknown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328" r:id="rId3"/>
    <p:sldId id="330" r:id="rId4"/>
    <p:sldId id="324" r:id="rId5"/>
    <p:sldId id="329" r:id="rId6"/>
    <p:sldId id="336" r:id="rId7"/>
    <p:sldId id="258" r:id="rId8"/>
    <p:sldId id="335" r:id="rId9"/>
    <p:sldId id="331" r:id="rId10"/>
    <p:sldId id="333" r:id="rId11"/>
    <p:sldId id="334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32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326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27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CCFF"/>
    <a:srgbClr val="FF9999"/>
    <a:srgbClr val="CCECFF"/>
    <a:srgbClr val="DDDDDD"/>
    <a:srgbClr val="3333FF"/>
    <a:srgbClr val="CC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97800" autoAdjust="0"/>
  </p:normalViewPr>
  <p:slideViewPr>
    <p:cSldViewPr snapToGrid="0">
      <p:cViewPr>
        <p:scale>
          <a:sx n="108" d="100"/>
          <a:sy n="108" d="100"/>
        </p:scale>
        <p:origin x="-2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image" Target="../media/image3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4" Type="http://schemas.openxmlformats.org/officeDocument/2006/relationships/image" Target="../media/image48.wmf"/><Relationship Id="rId5" Type="http://schemas.openxmlformats.org/officeDocument/2006/relationships/image" Target="../media/image49.wmf"/><Relationship Id="rId1" Type="http://schemas.openxmlformats.org/officeDocument/2006/relationships/image" Target="../media/image50.wmf"/><Relationship Id="rId2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emf"/><Relationship Id="rId5" Type="http://schemas.openxmlformats.org/officeDocument/2006/relationships/image" Target="../media/image59.wmf"/><Relationship Id="rId6" Type="http://schemas.openxmlformats.org/officeDocument/2006/relationships/image" Target="../media/image60.wmf"/><Relationship Id="rId7" Type="http://schemas.openxmlformats.org/officeDocument/2006/relationships/image" Target="../media/image61.wmf"/><Relationship Id="rId8" Type="http://schemas.openxmlformats.org/officeDocument/2006/relationships/image" Target="../media/image62.wmf"/><Relationship Id="rId9" Type="http://schemas.openxmlformats.org/officeDocument/2006/relationships/image" Target="../media/image63.wmf"/><Relationship Id="rId10" Type="http://schemas.openxmlformats.org/officeDocument/2006/relationships/image" Target="../media/image64.wmf"/><Relationship Id="rId11" Type="http://schemas.openxmlformats.org/officeDocument/2006/relationships/image" Target="../media/image65.wmf"/><Relationship Id="rId1" Type="http://schemas.openxmlformats.org/officeDocument/2006/relationships/image" Target="../media/image55.wmf"/><Relationship Id="rId2" Type="http://schemas.openxmlformats.org/officeDocument/2006/relationships/image" Target="../media/image5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4" Type="http://schemas.openxmlformats.org/officeDocument/2006/relationships/image" Target="../media/image69.wmf"/><Relationship Id="rId1" Type="http://schemas.openxmlformats.org/officeDocument/2006/relationships/image" Target="../media/image66.wmf"/><Relationship Id="rId2" Type="http://schemas.openxmlformats.org/officeDocument/2006/relationships/image" Target="../media/image6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image" Target="../media/image71.wmf"/><Relationship Id="rId3" Type="http://schemas.openxmlformats.org/officeDocument/2006/relationships/image" Target="../media/image7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Source Sans Pro"/>
                <a:ea typeface="Source Sans Pro"/>
              </a:defRPr>
            </a:lvl1pPr>
          </a:lstStyle>
          <a:p>
            <a:endParaRPr 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Source Sans Pro"/>
                <a:ea typeface="Source Sans Pro"/>
              </a:defRPr>
            </a:lvl1pPr>
          </a:lstStyle>
          <a:p>
            <a:endParaRPr lang="en-US" dirty="0"/>
          </a:p>
        </p:txBody>
      </p:sp>
      <p:sp>
        <p:nvSpPr>
          <p:cNvPr id="142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2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2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Source Sans Pro"/>
                <a:ea typeface="Source Sans Pro"/>
              </a:defRPr>
            </a:lvl1pPr>
          </a:lstStyle>
          <a:p>
            <a:endParaRPr lang="en-US" dirty="0"/>
          </a:p>
        </p:txBody>
      </p:sp>
      <p:sp>
        <p:nvSpPr>
          <p:cNvPr id="142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Source Sans Pro"/>
                <a:ea typeface="Source Sans Pro"/>
              </a:defRPr>
            </a:lvl1pPr>
          </a:lstStyle>
          <a:p>
            <a:fld id="{F8CE0223-5508-FD46-B717-6C261252A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347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ource Sans Pro"/>
        <a:ea typeface="Source Sans Pro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D711F6-6EEC-9C41-A0CB-417E2D7AF66A}" type="slidenum">
              <a:rPr lang="en-US"/>
              <a:pPr/>
              <a:t>9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294" y="4343704"/>
            <a:ext cx="5027414" cy="411389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28" tIns="43964" rIns="87928" bIns="43964"/>
          <a:lstStyle/>
          <a:p>
            <a:r>
              <a:rPr lang="de-CH"/>
              <a:t>Wie kann man damit die aktivität erkennen. Dazu möchte ich ihnen einen typischen ausschnitt aus einem meeting zeigen</a:t>
            </a:r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Source Sans Pro"/>
                <a:cs typeface="Source Sans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Source Sans Pro"/>
                <a:cs typeface="Source Sans Pro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0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95400"/>
            <a:ext cx="8077200" cy="5181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16B9FFB-23B3-C54C-AEA0-9EFB14F88B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2895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553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962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95400"/>
            <a:ext cx="3962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D896703-0456-A74B-8F94-01C5FB8EF618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2895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248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962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295400"/>
            <a:ext cx="3962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3962400"/>
            <a:ext cx="8077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05F7057-AF70-844F-9AAD-DBEB1CFDBC3E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2895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81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8077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962400"/>
            <a:ext cx="8077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5012969-246B-8644-AE5E-56FB74217558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2895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17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962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295400"/>
            <a:ext cx="3962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962400"/>
            <a:ext cx="3962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3962400"/>
            <a:ext cx="3962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8F0C41E-DC09-DE4A-A359-246159E6E470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2895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62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1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24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114800" cy="4910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719263"/>
            <a:ext cx="4114800" cy="4910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4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2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99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5524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32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8153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382000" cy="491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66" name="Line 42"/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Source Sans Pro"/>
              <a:ea typeface="Source Sans Pro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6550223"/>
            <a:ext cx="324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ource Sans Pro"/>
                <a:cs typeface="Source Sans Pro"/>
              </a:rPr>
              <a:t>Probabilistic Graphical</a:t>
            </a:r>
            <a:r>
              <a:rPr lang="en-US" sz="1400" baseline="0" dirty="0" smtClean="0">
                <a:latin typeface="Source Sans Pro"/>
                <a:cs typeface="Source Sans Pro"/>
              </a:rPr>
              <a:t> Models </a:t>
            </a:r>
            <a:endParaRPr lang="en-US" sz="1400" dirty="0">
              <a:latin typeface="Source Sans Pro"/>
              <a:cs typeface="Source Sans Pro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5898549" y="6550223"/>
            <a:ext cx="324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Source Sans Pro"/>
                <a:cs typeface="Source Sans Pro"/>
              </a:rPr>
              <a:t>Hidden Markov Models</a:t>
            </a:r>
            <a:endParaRPr lang="en-US" sz="1400" dirty="0">
              <a:latin typeface="Source Sans Pro"/>
              <a:cs typeface="Source Sans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Source Sans Pro"/>
          <a:ea typeface="Source Sans Pro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•"/>
        <a:defRPr sz="2800">
          <a:solidFill>
            <a:schemeClr val="tx1"/>
          </a:solidFill>
          <a:latin typeface="Source Sans Pro"/>
          <a:ea typeface="Source Sans Pro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charset="0"/>
        <a:buChar char="§"/>
        <a:defRPr sz="2400">
          <a:solidFill>
            <a:schemeClr val="tx1"/>
          </a:solidFill>
          <a:latin typeface="Source Sans Pro"/>
          <a:ea typeface="Source Sans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defRPr sz="2000">
          <a:solidFill>
            <a:schemeClr val="tx1"/>
          </a:solidFill>
          <a:latin typeface="Source Sans Pro"/>
          <a:ea typeface="Source Sans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>
          <a:solidFill>
            <a:schemeClr val="tx1"/>
          </a:solidFill>
          <a:latin typeface="Source Sans Pro"/>
          <a:ea typeface="Source Sans Pro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Source Sans Pro"/>
          <a:ea typeface="Source Sans Pro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file:///D:\wearable\clipphandshake.mpg" TargetMode="External"/><Relationship Id="rId4" Type="http://schemas.microsoft.com/office/2007/relationships/media" Target="../media/media3.mp4"/><Relationship Id="rId5" Type="http://schemas.openxmlformats.org/officeDocument/2006/relationships/video" Target="../media/media3.mp4"/><Relationship Id="rId6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8" Type="http://schemas.openxmlformats.org/officeDocument/2006/relationships/oleObject" Target="../embeddings/oleObject1.bin"/><Relationship Id="rId9" Type="http://schemas.openxmlformats.org/officeDocument/2006/relationships/image" Target="../media/image9.png"/><Relationship Id="rId10" Type="http://schemas.openxmlformats.org/officeDocument/2006/relationships/image" Target="../media/image11.jpeg"/><Relationship Id="rId11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microsoft.com/office/2007/relationships/media" Target="file:///D:\wearable\clipphandshake.m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6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9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0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1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2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3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4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5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6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6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9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30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33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34.w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5.w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36.w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37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oleObject" Target="../embeddings/oleObject29.bin"/><Relationship Id="rId5" Type="http://schemas.openxmlformats.org/officeDocument/2006/relationships/image" Target="../media/image40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47.w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48.w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49.w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7.bin"/><Relationship Id="rId12" Type="http://schemas.openxmlformats.org/officeDocument/2006/relationships/image" Target="../media/image49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3.bin"/><Relationship Id="rId4" Type="http://schemas.openxmlformats.org/officeDocument/2006/relationships/image" Target="../media/image50.w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51.w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52.wmf"/><Relationship Id="rId9" Type="http://schemas.openxmlformats.org/officeDocument/2006/relationships/oleObject" Target="../embeddings/oleObject36.bin"/><Relationship Id="rId10" Type="http://schemas.openxmlformats.org/officeDocument/2006/relationships/image" Target="../media/image4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54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20" Type="http://schemas.openxmlformats.org/officeDocument/2006/relationships/image" Target="../media/image63.wmf"/><Relationship Id="rId21" Type="http://schemas.openxmlformats.org/officeDocument/2006/relationships/oleObject" Target="../embeddings/oleObject49.bin"/><Relationship Id="rId22" Type="http://schemas.openxmlformats.org/officeDocument/2006/relationships/image" Target="../media/image64.wmf"/><Relationship Id="rId23" Type="http://schemas.openxmlformats.org/officeDocument/2006/relationships/oleObject" Target="../embeddings/oleObject50.bin"/><Relationship Id="rId24" Type="http://schemas.openxmlformats.org/officeDocument/2006/relationships/image" Target="../media/image65.wmf"/><Relationship Id="rId10" Type="http://schemas.openxmlformats.org/officeDocument/2006/relationships/image" Target="../media/image58.emf"/><Relationship Id="rId11" Type="http://schemas.openxmlformats.org/officeDocument/2006/relationships/oleObject" Target="../embeddings/oleObject44.bin"/><Relationship Id="rId12" Type="http://schemas.openxmlformats.org/officeDocument/2006/relationships/image" Target="../media/image59.wmf"/><Relationship Id="rId13" Type="http://schemas.openxmlformats.org/officeDocument/2006/relationships/oleObject" Target="../embeddings/oleObject45.bin"/><Relationship Id="rId14" Type="http://schemas.openxmlformats.org/officeDocument/2006/relationships/image" Target="../media/image60.wmf"/><Relationship Id="rId15" Type="http://schemas.openxmlformats.org/officeDocument/2006/relationships/oleObject" Target="../embeddings/oleObject46.bin"/><Relationship Id="rId16" Type="http://schemas.openxmlformats.org/officeDocument/2006/relationships/image" Target="../media/image61.wmf"/><Relationship Id="rId17" Type="http://schemas.openxmlformats.org/officeDocument/2006/relationships/oleObject" Target="../embeddings/oleObject47.bin"/><Relationship Id="rId18" Type="http://schemas.openxmlformats.org/officeDocument/2006/relationships/image" Target="../media/image62.wmf"/><Relationship Id="rId19" Type="http://schemas.openxmlformats.org/officeDocument/2006/relationships/oleObject" Target="../embeddings/oleObject48.bin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16.xml"/><Relationship Id="rId3" Type="http://schemas.openxmlformats.org/officeDocument/2006/relationships/oleObject" Target="../embeddings/oleObject40.bin"/><Relationship Id="rId4" Type="http://schemas.openxmlformats.org/officeDocument/2006/relationships/image" Target="../media/image55.wmf"/><Relationship Id="rId5" Type="http://schemas.openxmlformats.org/officeDocument/2006/relationships/oleObject" Target="../embeddings/oleObject41.bin"/><Relationship Id="rId6" Type="http://schemas.openxmlformats.org/officeDocument/2006/relationships/image" Target="../media/image56.wmf"/><Relationship Id="rId7" Type="http://schemas.openxmlformats.org/officeDocument/2006/relationships/oleObject" Target="../embeddings/oleObject42.bin"/><Relationship Id="rId8" Type="http://schemas.openxmlformats.org/officeDocument/2006/relationships/image" Target="../media/image5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66.w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67.w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68.wmf"/><Relationship Id="rId9" Type="http://schemas.openxmlformats.org/officeDocument/2006/relationships/oleObject" Target="../embeddings/oleObject54.bin"/><Relationship Id="rId10" Type="http://schemas.openxmlformats.org/officeDocument/2006/relationships/image" Target="../media/image69.w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4" Type="http://schemas.openxmlformats.org/officeDocument/2006/relationships/image" Target="../media/image70.wmf"/><Relationship Id="rId5" Type="http://schemas.openxmlformats.org/officeDocument/2006/relationships/oleObject" Target="../embeddings/oleObject56.bin"/><Relationship Id="rId6" Type="http://schemas.openxmlformats.org/officeDocument/2006/relationships/image" Target="../media/image71.wmf"/><Relationship Id="rId7" Type="http://schemas.openxmlformats.org/officeDocument/2006/relationships/oleObject" Target="../embeddings/oleObject57.bin"/><Relationship Id="rId8" Type="http://schemas.openxmlformats.org/officeDocument/2006/relationships/image" Target="../media/image72.w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8.png"/><Relationship Id="rId1" Type="http://schemas.microsoft.com/office/2007/relationships/media" Target="file:///C:\DOCUME~1\junker\LOCALS~1\Temp\PNGTEMP\CL1E7A~1.AVI" TargetMode="External"/><Relationship Id="rId2" Type="http://schemas.openxmlformats.org/officeDocument/2006/relationships/video" Target="file:///C:\DOCUME~1\junker\LOCALS~1\Temp\PNGTEMP\CL1E7A~1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759" y="-221225"/>
            <a:ext cx="7772400" cy="1470025"/>
          </a:xfrm>
        </p:spPr>
        <p:txBody>
          <a:bodyPr/>
          <a:lstStyle/>
          <a:p>
            <a:r>
              <a:rPr lang="en-US" sz="4200" dirty="0" smtClean="0"/>
              <a:t>Hidden Markov Models</a:t>
            </a:r>
            <a:endParaRPr lang="en-US" sz="42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78712" y="2034101"/>
            <a:ext cx="5205413" cy="3278188"/>
            <a:chOff x="816" y="864"/>
            <a:chExt cx="3900" cy="2456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816" y="864"/>
              <a:ext cx="356" cy="1630"/>
              <a:chOff x="960" y="1680"/>
              <a:chExt cx="356" cy="1630"/>
            </a:xfrm>
          </p:grpSpPr>
          <p:sp>
            <p:nvSpPr>
              <p:cNvPr id="81" name="Oval 5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1</a:t>
                </a:r>
              </a:p>
            </p:txBody>
          </p:sp>
          <p:sp>
            <p:nvSpPr>
              <p:cNvPr id="82" name="Oval 6"/>
              <p:cNvSpPr>
                <a:spLocks noChangeArrowheads="1"/>
              </p:cNvSpPr>
              <p:nvPr/>
            </p:nvSpPr>
            <p:spPr bwMode="auto">
              <a:xfrm>
                <a:off x="960" y="2112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2</a:t>
                </a:r>
              </a:p>
            </p:txBody>
          </p:sp>
          <p:sp>
            <p:nvSpPr>
              <p:cNvPr id="83" name="Oval 7"/>
              <p:cNvSpPr>
                <a:spLocks noChangeArrowheads="1"/>
              </p:cNvSpPr>
              <p:nvPr/>
            </p:nvSpPr>
            <p:spPr bwMode="auto">
              <a:xfrm>
                <a:off x="960" y="2976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K</a:t>
                </a:r>
              </a:p>
            </p:txBody>
          </p:sp>
          <p:sp>
            <p:nvSpPr>
              <p:cNvPr id="84" name="Text Box 8"/>
              <p:cNvSpPr txBox="1">
                <a:spLocks noChangeArrowheads="1"/>
              </p:cNvSpPr>
              <p:nvPr/>
            </p:nvSpPr>
            <p:spPr bwMode="auto">
              <a:xfrm>
                <a:off x="1006" y="2596"/>
                <a:ext cx="309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hlink"/>
                    </a:solidFill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1680" y="864"/>
              <a:ext cx="355" cy="1630"/>
              <a:chOff x="1824" y="1680"/>
              <a:chExt cx="355" cy="1630"/>
            </a:xfrm>
          </p:grpSpPr>
          <p:sp>
            <p:nvSpPr>
              <p:cNvPr id="77" name="Oval 10"/>
              <p:cNvSpPr>
                <a:spLocks noChangeArrowheads="1"/>
              </p:cNvSpPr>
              <p:nvPr/>
            </p:nvSpPr>
            <p:spPr bwMode="auto">
              <a:xfrm>
                <a:off x="1823" y="1680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1</a:t>
                </a:r>
              </a:p>
            </p:txBody>
          </p:sp>
          <p:sp>
            <p:nvSpPr>
              <p:cNvPr id="78" name="Oval 11"/>
              <p:cNvSpPr>
                <a:spLocks noChangeArrowheads="1"/>
              </p:cNvSpPr>
              <p:nvPr/>
            </p:nvSpPr>
            <p:spPr bwMode="auto">
              <a:xfrm>
                <a:off x="1823" y="2112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2</a:t>
                </a:r>
              </a:p>
            </p:txBody>
          </p:sp>
          <p:sp>
            <p:nvSpPr>
              <p:cNvPr id="79" name="Oval 12"/>
              <p:cNvSpPr>
                <a:spLocks noChangeArrowheads="1"/>
              </p:cNvSpPr>
              <p:nvPr/>
            </p:nvSpPr>
            <p:spPr bwMode="auto">
              <a:xfrm>
                <a:off x="1823" y="2976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K</a:t>
                </a:r>
              </a:p>
            </p:txBody>
          </p:sp>
          <p:sp>
            <p:nvSpPr>
              <p:cNvPr id="80" name="Text Box 13"/>
              <p:cNvSpPr txBox="1">
                <a:spLocks noChangeArrowheads="1"/>
              </p:cNvSpPr>
              <p:nvPr/>
            </p:nvSpPr>
            <p:spPr bwMode="auto">
              <a:xfrm>
                <a:off x="1870" y="2596"/>
                <a:ext cx="309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hlink"/>
                    </a:solidFill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7" name="Group 14"/>
            <p:cNvGrpSpPr>
              <a:grpSpLocks/>
            </p:cNvGrpSpPr>
            <p:nvPr/>
          </p:nvGrpSpPr>
          <p:grpSpPr bwMode="auto">
            <a:xfrm>
              <a:off x="2544" y="864"/>
              <a:ext cx="359" cy="1630"/>
              <a:chOff x="2688" y="1680"/>
              <a:chExt cx="359" cy="1630"/>
            </a:xfrm>
          </p:grpSpPr>
          <p:sp>
            <p:nvSpPr>
              <p:cNvPr id="73" name="Oval 15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1</a:t>
                </a:r>
              </a:p>
            </p:txBody>
          </p:sp>
          <p:sp>
            <p:nvSpPr>
              <p:cNvPr id="74" name="Oval 16"/>
              <p:cNvSpPr>
                <a:spLocks noChangeArrowheads="1"/>
              </p:cNvSpPr>
              <p:nvPr/>
            </p:nvSpPr>
            <p:spPr bwMode="auto">
              <a:xfrm>
                <a:off x="2688" y="2112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2</a:t>
                </a:r>
              </a:p>
            </p:txBody>
          </p:sp>
          <p:sp>
            <p:nvSpPr>
              <p:cNvPr id="75" name="Oval 17"/>
              <p:cNvSpPr>
                <a:spLocks noChangeArrowheads="1"/>
              </p:cNvSpPr>
              <p:nvPr/>
            </p:nvSpPr>
            <p:spPr bwMode="auto">
              <a:xfrm>
                <a:off x="2688" y="2976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K</a:t>
                </a:r>
              </a:p>
            </p:txBody>
          </p:sp>
          <p:sp>
            <p:nvSpPr>
              <p:cNvPr id="76" name="Text Box 18"/>
              <p:cNvSpPr txBox="1">
                <a:spLocks noChangeArrowheads="1"/>
              </p:cNvSpPr>
              <p:nvPr/>
            </p:nvSpPr>
            <p:spPr bwMode="auto">
              <a:xfrm>
                <a:off x="2738" y="2596"/>
                <a:ext cx="309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hlink"/>
                    </a:solidFill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3456" y="921"/>
              <a:ext cx="337" cy="1572"/>
              <a:chOff x="3600" y="1737"/>
              <a:chExt cx="337" cy="1572"/>
            </a:xfrm>
          </p:grpSpPr>
          <p:sp>
            <p:nvSpPr>
              <p:cNvPr id="70" name="Text Box 20"/>
              <p:cNvSpPr txBox="1">
                <a:spLocks noChangeArrowheads="1"/>
              </p:cNvSpPr>
              <p:nvPr/>
            </p:nvSpPr>
            <p:spPr bwMode="auto">
              <a:xfrm>
                <a:off x="3628" y="1737"/>
                <a:ext cx="309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hlink"/>
                    </a:solidFill>
                    <a:cs typeface="+mn-cs"/>
                  </a:rPr>
                  <a:t>…</a:t>
                </a:r>
              </a:p>
            </p:txBody>
          </p:sp>
          <p:sp>
            <p:nvSpPr>
              <p:cNvPr id="71" name="Text Box 21"/>
              <p:cNvSpPr txBox="1">
                <a:spLocks noChangeArrowheads="1"/>
              </p:cNvSpPr>
              <p:nvPr/>
            </p:nvSpPr>
            <p:spPr bwMode="auto">
              <a:xfrm>
                <a:off x="3628" y="2158"/>
                <a:ext cx="309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hlink"/>
                    </a:solidFill>
                    <a:cs typeface="+mn-cs"/>
                  </a:rPr>
                  <a:t>…</a:t>
                </a:r>
              </a:p>
            </p:txBody>
          </p:sp>
          <p:sp>
            <p:nvSpPr>
              <p:cNvPr id="72" name="Text Box 22"/>
              <p:cNvSpPr txBox="1">
                <a:spLocks noChangeArrowheads="1"/>
              </p:cNvSpPr>
              <p:nvPr/>
            </p:nvSpPr>
            <p:spPr bwMode="auto">
              <a:xfrm>
                <a:off x="3600" y="3036"/>
                <a:ext cx="309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hlink"/>
                    </a:solidFill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322" y="864"/>
              <a:ext cx="357" cy="1630"/>
              <a:chOff x="4466" y="1680"/>
              <a:chExt cx="357" cy="1630"/>
            </a:xfrm>
          </p:grpSpPr>
          <p:sp>
            <p:nvSpPr>
              <p:cNvPr id="66" name="Oval 24"/>
              <p:cNvSpPr>
                <a:spLocks noChangeArrowheads="1"/>
              </p:cNvSpPr>
              <p:nvPr/>
            </p:nvSpPr>
            <p:spPr bwMode="auto">
              <a:xfrm>
                <a:off x="4466" y="1680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1</a:t>
                </a:r>
              </a:p>
            </p:txBody>
          </p:sp>
          <p:sp>
            <p:nvSpPr>
              <p:cNvPr id="67" name="Oval 25"/>
              <p:cNvSpPr>
                <a:spLocks noChangeArrowheads="1"/>
              </p:cNvSpPr>
              <p:nvPr/>
            </p:nvSpPr>
            <p:spPr bwMode="auto">
              <a:xfrm>
                <a:off x="4466" y="2112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2</a:t>
                </a:r>
              </a:p>
            </p:txBody>
          </p:sp>
          <p:sp>
            <p:nvSpPr>
              <p:cNvPr id="68" name="Oval 26"/>
              <p:cNvSpPr>
                <a:spLocks noChangeArrowheads="1"/>
              </p:cNvSpPr>
              <p:nvPr/>
            </p:nvSpPr>
            <p:spPr bwMode="auto">
              <a:xfrm>
                <a:off x="4466" y="2976"/>
                <a:ext cx="334" cy="3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CC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cs typeface="+mn-cs"/>
                  </a:rPr>
                  <a:t>K</a:t>
                </a:r>
              </a:p>
            </p:txBody>
          </p:sp>
          <p:sp>
            <p:nvSpPr>
              <p:cNvPr id="69" name="Text Box 27"/>
              <p:cNvSpPr txBox="1">
                <a:spLocks noChangeArrowheads="1"/>
              </p:cNvSpPr>
              <p:nvPr/>
            </p:nvSpPr>
            <p:spPr bwMode="auto">
              <a:xfrm>
                <a:off x="4514" y="2596"/>
                <a:ext cx="309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hlink"/>
                    </a:solidFill>
                    <a:cs typeface="+mn-cs"/>
                  </a:rPr>
                  <a:t>…</a:t>
                </a:r>
              </a:p>
            </p:txBody>
          </p:sp>
        </p:grpSp>
        <p:sp>
          <p:nvSpPr>
            <p:cNvPr id="10" name="Line 28"/>
            <p:cNvSpPr>
              <a:spLocks noChangeShapeType="1"/>
            </p:cNvSpPr>
            <p:nvPr/>
          </p:nvSpPr>
          <p:spPr bwMode="auto">
            <a:xfrm>
              <a:off x="960" y="2736"/>
              <a:ext cx="0" cy="240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" name="Text Box 29"/>
            <p:cNvSpPr txBox="1">
              <a:spLocks noChangeArrowheads="1"/>
            </p:cNvSpPr>
            <p:nvPr/>
          </p:nvSpPr>
          <p:spPr bwMode="auto">
            <a:xfrm>
              <a:off x="867" y="2975"/>
              <a:ext cx="363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accent2"/>
                  </a:solidFill>
                  <a:latin typeface="Arial Unicode MS" charset="0"/>
                  <a:cs typeface="+mn-cs"/>
                </a:rPr>
                <a:t>x</a:t>
              </a:r>
              <a:r>
                <a:rPr lang="en-US" sz="2400" baseline="-25000" dirty="0">
                  <a:solidFill>
                    <a:schemeClr val="accent2"/>
                  </a:solidFill>
                  <a:latin typeface="Arial Unicode MS" charset="0"/>
                  <a:cs typeface="+mn-cs"/>
                </a:rPr>
                <a:t>1</a:t>
              </a:r>
              <a:endParaRPr lang="en-US" sz="2400" dirty="0">
                <a:solidFill>
                  <a:schemeClr val="accent2"/>
                </a:solidFill>
                <a:latin typeface="Arial Unicode MS" charset="0"/>
                <a:cs typeface="+mn-cs"/>
              </a:endParaRPr>
            </a:p>
          </p:txBody>
        </p:sp>
        <p:sp>
          <p:nvSpPr>
            <p:cNvPr id="12" name="Line 30"/>
            <p:cNvSpPr>
              <a:spLocks noChangeShapeType="1"/>
            </p:cNvSpPr>
            <p:nvPr/>
          </p:nvSpPr>
          <p:spPr bwMode="auto">
            <a:xfrm>
              <a:off x="1819" y="2736"/>
              <a:ext cx="0" cy="240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" name="Text Box 31"/>
            <p:cNvSpPr txBox="1">
              <a:spLocks noChangeArrowheads="1"/>
            </p:cNvSpPr>
            <p:nvPr/>
          </p:nvSpPr>
          <p:spPr bwMode="auto">
            <a:xfrm>
              <a:off x="1729" y="2977"/>
              <a:ext cx="337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accent2"/>
                  </a:solidFill>
                  <a:latin typeface="Arial Unicode MS" charset="0"/>
                  <a:cs typeface="+mn-cs"/>
                </a:rPr>
                <a:t>x</a:t>
              </a:r>
              <a:r>
                <a:rPr lang="en-US" sz="2400" baseline="-25000" dirty="0">
                  <a:solidFill>
                    <a:schemeClr val="accent2"/>
                  </a:solidFill>
                  <a:latin typeface="Arial Unicode MS" charset="0"/>
                  <a:cs typeface="+mn-cs"/>
                </a:rPr>
                <a:t>2</a:t>
              </a:r>
              <a:endParaRPr lang="en-US" sz="2400" dirty="0">
                <a:solidFill>
                  <a:schemeClr val="accent2"/>
                </a:solidFill>
                <a:latin typeface="Arial Unicode MS" charset="0"/>
                <a:cs typeface="+mn-cs"/>
              </a:endParaRPr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>
              <a:off x="2683" y="2736"/>
              <a:ext cx="0" cy="240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5" name="Text Box 33"/>
            <p:cNvSpPr txBox="1">
              <a:spLocks noChangeArrowheads="1"/>
            </p:cNvSpPr>
            <p:nvPr/>
          </p:nvSpPr>
          <p:spPr bwMode="auto">
            <a:xfrm>
              <a:off x="2589" y="2977"/>
              <a:ext cx="337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accent2"/>
                  </a:solidFill>
                  <a:latin typeface="Arial Unicode MS" charset="0"/>
                  <a:cs typeface="+mn-cs"/>
                </a:rPr>
                <a:t>x</a:t>
              </a:r>
              <a:r>
                <a:rPr lang="en-US" sz="2400" baseline="-25000" dirty="0">
                  <a:solidFill>
                    <a:schemeClr val="accent2"/>
                  </a:solidFill>
                  <a:latin typeface="Arial Unicode MS" charset="0"/>
                  <a:cs typeface="+mn-cs"/>
                </a:rPr>
                <a:t>3</a:t>
              </a:r>
              <a:endParaRPr lang="en-US" sz="2400" dirty="0">
                <a:solidFill>
                  <a:schemeClr val="accent2"/>
                </a:solidFill>
                <a:latin typeface="Arial Unicode MS" charset="0"/>
                <a:cs typeface="+mn-cs"/>
              </a:endParaRPr>
            </a:p>
          </p:txBody>
        </p:sp>
        <p:sp>
          <p:nvSpPr>
            <p:cNvPr id="16" name="Line 34"/>
            <p:cNvSpPr>
              <a:spLocks noChangeShapeType="1"/>
            </p:cNvSpPr>
            <p:nvPr/>
          </p:nvSpPr>
          <p:spPr bwMode="auto">
            <a:xfrm>
              <a:off x="4459" y="2736"/>
              <a:ext cx="0" cy="240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" name="Text Box 35"/>
            <p:cNvSpPr txBox="1">
              <a:spLocks noChangeArrowheads="1"/>
            </p:cNvSpPr>
            <p:nvPr/>
          </p:nvSpPr>
          <p:spPr bwMode="auto">
            <a:xfrm>
              <a:off x="4363" y="2977"/>
              <a:ext cx="353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 err="1">
                  <a:solidFill>
                    <a:schemeClr val="accent2"/>
                  </a:solidFill>
                  <a:latin typeface="Arial Unicode MS" charset="0"/>
                  <a:cs typeface="+mn-cs"/>
                </a:rPr>
                <a:t>x</a:t>
              </a:r>
              <a:r>
                <a:rPr lang="en-US" sz="2400" baseline="-25000" dirty="0" err="1">
                  <a:solidFill>
                    <a:schemeClr val="accent2"/>
                  </a:solidFill>
                  <a:latin typeface="Arial Unicode MS" charset="0"/>
                  <a:cs typeface="+mn-cs"/>
                </a:rPr>
                <a:t>K</a:t>
              </a:r>
              <a:endParaRPr lang="en-US" sz="2400">
                <a:solidFill>
                  <a:schemeClr val="accent2"/>
                </a:solidFill>
                <a:latin typeface="Arial Unicode MS" charset="0"/>
                <a:cs typeface="+mn-cs"/>
              </a:endParaRPr>
            </a:p>
          </p:txBody>
        </p:sp>
        <p:sp>
          <p:nvSpPr>
            <p:cNvPr id="18" name="Oval 36"/>
            <p:cNvSpPr>
              <a:spLocks noChangeArrowheads="1"/>
            </p:cNvSpPr>
            <p:nvPr/>
          </p:nvSpPr>
          <p:spPr bwMode="auto">
            <a:xfrm>
              <a:off x="816" y="1296"/>
              <a:ext cx="334" cy="334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>
                  <a:solidFill>
                    <a:srgbClr val="FF0000"/>
                  </a:solidFill>
                  <a:cs typeface="+mn-cs"/>
                </a:rPr>
                <a:t>2</a:t>
              </a:r>
            </a:p>
          </p:txBody>
        </p:sp>
        <p:grpSp>
          <p:nvGrpSpPr>
            <p:cNvPr id="19" name="Group 37"/>
            <p:cNvGrpSpPr>
              <a:grpSpLocks/>
            </p:cNvGrpSpPr>
            <p:nvPr/>
          </p:nvGrpSpPr>
          <p:grpSpPr bwMode="auto">
            <a:xfrm>
              <a:off x="1152" y="1031"/>
              <a:ext cx="528" cy="1321"/>
              <a:chOff x="1296" y="1847"/>
              <a:chExt cx="528" cy="1321"/>
            </a:xfrm>
          </p:grpSpPr>
          <p:grpSp>
            <p:nvGrpSpPr>
              <p:cNvPr id="57" name="Group 38"/>
              <p:cNvGrpSpPr>
                <a:grpSpLocks/>
              </p:cNvGrpSpPr>
              <p:nvPr/>
            </p:nvGrpSpPr>
            <p:grpSpPr bwMode="auto">
              <a:xfrm>
                <a:off x="1306" y="1847"/>
                <a:ext cx="506" cy="1296"/>
                <a:chOff x="1306" y="1847"/>
                <a:chExt cx="506" cy="1296"/>
              </a:xfrm>
            </p:grpSpPr>
            <p:cxnSp>
              <p:nvCxnSpPr>
                <p:cNvPr id="59" name="AutoShape 39"/>
                <p:cNvCxnSpPr>
                  <a:cxnSpLocks noChangeShapeType="1"/>
                  <a:stCxn id="81" idx="6"/>
                  <a:endCxn id="77" idx="2"/>
                </p:cNvCxnSpPr>
                <p:nvPr/>
              </p:nvCxnSpPr>
              <p:spPr bwMode="auto">
                <a:xfrm>
                  <a:off x="1305" y="1847"/>
                  <a:ext cx="507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0" name="AutoShape 40"/>
                <p:cNvCxnSpPr>
                  <a:cxnSpLocks noChangeShapeType="1"/>
                  <a:stCxn id="81" idx="6"/>
                  <a:endCxn id="78" idx="2"/>
                </p:cNvCxnSpPr>
                <p:nvPr/>
              </p:nvCxnSpPr>
              <p:spPr bwMode="auto">
                <a:xfrm>
                  <a:off x="1305" y="1847"/>
                  <a:ext cx="507" cy="432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1" name="AutoShape 41"/>
                <p:cNvCxnSpPr>
                  <a:cxnSpLocks noChangeShapeType="1"/>
                  <a:stCxn id="81" idx="6"/>
                  <a:endCxn id="79" idx="2"/>
                </p:cNvCxnSpPr>
                <p:nvPr/>
              </p:nvCxnSpPr>
              <p:spPr bwMode="auto">
                <a:xfrm>
                  <a:off x="1305" y="1847"/>
                  <a:ext cx="507" cy="1296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AutoShape 42"/>
                <p:cNvCxnSpPr>
                  <a:cxnSpLocks noChangeShapeType="1"/>
                  <a:stCxn id="82" idx="6"/>
                  <a:endCxn id="77" idx="2"/>
                </p:cNvCxnSpPr>
                <p:nvPr/>
              </p:nvCxnSpPr>
              <p:spPr bwMode="auto">
                <a:xfrm flipV="1">
                  <a:off x="1305" y="1847"/>
                  <a:ext cx="507" cy="432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3" name="AutoShape 43"/>
                <p:cNvCxnSpPr>
                  <a:cxnSpLocks noChangeShapeType="1"/>
                  <a:stCxn id="82" idx="6"/>
                  <a:endCxn id="78" idx="2"/>
                </p:cNvCxnSpPr>
                <p:nvPr/>
              </p:nvCxnSpPr>
              <p:spPr bwMode="auto">
                <a:xfrm>
                  <a:off x="1305" y="2278"/>
                  <a:ext cx="507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4" name="AutoShape 44"/>
                <p:cNvCxnSpPr>
                  <a:cxnSpLocks noChangeShapeType="1"/>
                  <a:stCxn id="82" idx="6"/>
                  <a:endCxn id="79" idx="2"/>
                </p:cNvCxnSpPr>
                <p:nvPr/>
              </p:nvCxnSpPr>
              <p:spPr bwMode="auto">
                <a:xfrm>
                  <a:off x="1305" y="2278"/>
                  <a:ext cx="507" cy="865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AutoShape 45"/>
                <p:cNvCxnSpPr>
                  <a:cxnSpLocks noChangeShapeType="1"/>
                  <a:stCxn id="83" idx="6"/>
                  <a:endCxn id="79" idx="2"/>
                </p:cNvCxnSpPr>
                <p:nvPr/>
              </p:nvCxnSpPr>
              <p:spPr bwMode="auto">
                <a:xfrm>
                  <a:off x="1305" y="3143"/>
                  <a:ext cx="507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58" name="Line 46"/>
              <p:cNvSpPr>
                <a:spLocks noChangeShapeType="1"/>
              </p:cNvSpPr>
              <p:nvPr/>
            </p:nvSpPr>
            <p:spPr bwMode="auto">
              <a:xfrm flipV="1">
                <a:off x="1295" y="1919"/>
                <a:ext cx="528" cy="1249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20" name="Group 47"/>
            <p:cNvGrpSpPr>
              <a:grpSpLocks/>
            </p:cNvGrpSpPr>
            <p:nvPr/>
          </p:nvGrpSpPr>
          <p:grpSpPr bwMode="auto">
            <a:xfrm>
              <a:off x="2016" y="1056"/>
              <a:ext cx="528" cy="1296"/>
              <a:chOff x="2160" y="1872"/>
              <a:chExt cx="528" cy="1296"/>
            </a:xfrm>
          </p:grpSpPr>
          <p:grpSp>
            <p:nvGrpSpPr>
              <p:cNvPr id="48" name="Group 48"/>
              <p:cNvGrpSpPr>
                <a:grpSpLocks/>
              </p:cNvGrpSpPr>
              <p:nvPr/>
            </p:nvGrpSpPr>
            <p:grpSpPr bwMode="auto">
              <a:xfrm>
                <a:off x="2160" y="1872"/>
                <a:ext cx="506" cy="1296"/>
                <a:chOff x="2160" y="1872"/>
                <a:chExt cx="506" cy="1296"/>
              </a:xfrm>
            </p:grpSpPr>
            <p:cxnSp>
              <p:nvCxnSpPr>
                <p:cNvPr id="50" name="AutoShape 49"/>
                <p:cNvCxnSpPr>
                  <a:cxnSpLocks noChangeShapeType="1"/>
                </p:cNvCxnSpPr>
                <p:nvPr/>
              </p:nvCxnSpPr>
              <p:spPr bwMode="auto">
                <a:xfrm>
                  <a:off x="2160" y="1871"/>
                  <a:ext cx="507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1" name="AutoShape 50"/>
                <p:cNvCxnSpPr>
                  <a:cxnSpLocks noChangeShapeType="1"/>
                </p:cNvCxnSpPr>
                <p:nvPr/>
              </p:nvCxnSpPr>
              <p:spPr bwMode="auto">
                <a:xfrm>
                  <a:off x="2160" y="1871"/>
                  <a:ext cx="507" cy="432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" name="AutoShape 51"/>
                <p:cNvCxnSpPr>
                  <a:cxnSpLocks noChangeShapeType="1"/>
                </p:cNvCxnSpPr>
                <p:nvPr/>
              </p:nvCxnSpPr>
              <p:spPr bwMode="auto">
                <a:xfrm>
                  <a:off x="2160" y="1871"/>
                  <a:ext cx="507" cy="1296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3" name="AutoShape 52"/>
                <p:cNvCxnSpPr>
                  <a:cxnSpLocks noChangeShapeType="1"/>
                </p:cNvCxnSpPr>
                <p:nvPr/>
              </p:nvCxnSpPr>
              <p:spPr bwMode="auto">
                <a:xfrm flipV="1">
                  <a:off x="2160" y="1871"/>
                  <a:ext cx="507" cy="432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4" name="AutoShape 53"/>
                <p:cNvCxnSpPr>
                  <a:cxnSpLocks noChangeShapeType="1"/>
                </p:cNvCxnSpPr>
                <p:nvPr/>
              </p:nvCxnSpPr>
              <p:spPr bwMode="auto">
                <a:xfrm>
                  <a:off x="2160" y="2303"/>
                  <a:ext cx="507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5" name="AutoShape 54"/>
                <p:cNvCxnSpPr>
                  <a:cxnSpLocks noChangeShapeType="1"/>
                </p:cNvCxnSpPr>
                <p:nvPr/>
              </p:nvCxnSpPr>
              <p:spPr bwMode="auto">
                <a:xfrm>
                  <a:off x="2160" y="2303"/>
                  <a:ext cx="507" cy="865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6" name="AutoShape 55"/>
                <p:cNvCxnSpPr>
                  <a:cxnSpLocks noChangeShapeType="1"/>
                </p:cNvCxnSpPr>
                <p:nvPr/>
              </p:nvCxnSpPr>
              <p:spPr bwMode="auto">
                <a:xfrm>
                  <a:off x="2160" y="3168"/>
                  <a:ext cx="507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9" name="Line 56"/>
              <p:cNvSpPr>
                <a:spLocks noChangeShapeType="1"/>
              </p:cNvSpPr>
              <p:nvPr/>
            </p:nvSpPr>
            <p:spPr bwMode="auto">
              <a:xfrm flipV="1">
                <a:off x="2160" y="1919"/>
                <a:ext cx="528" cy="1249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21" name="Group 57"/>
            <p:cNvGrpSpPr>
              <a:grpSpLocks/>
            </p:cNvGrpSpPr>
            <p:nvPr/>
          </p:nvGrpSpPr>
          <p:grpSpPr bwMode="auto">
            <a:xfrm>
              <a:off x="2880" y="1056"/>
              <a:ext cx="528" cy="1296"/>
              <a:chOff x="3024" y="1872"/>
              <a:chExt cx="528" cy="1296"/>
            </a:xfrm>
          </p:grpSpPr>
          <p:grpSp>
            <p:nvGrpSpPr>
              <p:cNvPr id="39" name="Group 58"/>
              <p:cNvGrpSpPr>
                <a:grpSpLocks/>
              </p:cNvGrpSpPr>
              <p:nvPr/>
            </p:nvGrpSpPr>
            <p:grpSpPr bwMode="auto">
              <a:xfrm>
                <a:off x="3024" y="1872"/>
                <a:ext cx="506" cy="1296"/>
                <a:chOff x="3024" y="1872"/>
                <a:chExt cx="506" cy="1296"/>
              </a:xfrm>
            </p:grpSpPr>
            <p:cxnSp>
              <p:nvCxnSpPr>
                <p:cNvPr id="41" name="AutoShape 59"/>
                <p:cNvCxnSpPr>
                  <a:cxnSpLocks noChangeShapeType="1"/>
                </p:cNvCxnSpPr>
                <p:nvPr/>
              </p:nvCxnSpPr>
              <p:spPr bwMode="auto">
                <a:xfrm>
                  <a:off x="3024" y="1871"/>
                  <a:ext cx="507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AutoShape 60"/>
                <p:cNvCxnSpPr>
                  <a:cxnSpLocks noChangeShapeType="1"/>
                </p:cNvCxnSpPr>
                <p:nvPr/>
              </p:nvCxnSpPr>
              <p:spPr bwMode="auto">
                <a:xfrm>
                  <a:off x="3024" y="1871"/>
                  <a:ext cx="507" cy="432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AutoShape 61"/>
                <p:cNvCxnSpPr>
                  <a:cxnSpLocks noChangeShapeType="1"/>
                </p:cNvCxnSpPr>
                <p:nvPr/>
              </p:nvCxnSpPr>
              <p:spPr bwMode="auto">
                <a:xfrm>
                  <a:off x="3024" y="1871"/>
                  <a:ext cx="507" cy="1296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AutoShape 62"/>
                <p:cNvCxnSpPr>
                  <a:cxnSpLocks noChangeShapeType="1"/>
                </p:cNvCxnSpPr>
                <p:nvPr/>
              </p:nvCxnSpPr>
              <p:spPr bwMode="auto">
                <a:xfrm flipV="1">
                  <a:off x="3024" y="1871"/>
                  <a:ext cx="507" cy="432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" name="AutoShape 63"/>
                <p:cNvCxnSpPr>
                  <a:cxnSpLocks noChangeShapeType="1"/>
                </p:cNvCxnSpPr>
                <p:nvPr/>
              </p:nvCxnSpPr>
              <p:spPr bwMode="auto">
                <a:xfrm>
                  <a:off x="3024" y="2303"/>
                  <a:ext cx="507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6" name="AutoShape 64"/>
                <p:cNvCxnSpPr>
                  <a:cxnSpLocks noChangeShapeType="1"/>
                </p:cNvCxnSpPr>
                <p:nvPr/>
              </p:nvCxnSpPr>
              <p:spPr bwMode="auto">
                <a:xfrm>
                  <a:off x="3024" y="2303"/>
                  <a:ext cx="507" cy="865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7" name="AutoShape 65"/>
                <p:cNvCxnSpPr>
                  <a:cxnSpLocks noChangeShapeType="1"/>
                </p:cNvCxnSpPr>
                <p:nvPr/>
              </p:nvCxnSpPr>
              <p:spPr bwMode="auto">
                <a:xfrm>
                  <a:off x="3024" y="3168"/>
                  <a:ext cx="507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0" name="Line 66"/>
              <p:cNvSpPr>
                <a:spLocks noChangeShapeType="1"/>
              </p:cNvSpPr>
              <p:nvPr/>
            </p:nvSpPr>
            <p:spPr bwMode="auto">
              <a:xfrm flipV="1">
                <a:off x="3024" y="1919"/>
                <a:ext cx="528" cy="1249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22" name="Group 67"/>
            <p:cNvGrpSpPr>
              <a:grpSpLocks/>
            </p:cNvGrpSpPr>
            <p:nvPr/>
          </p:nvGrpSpPr>
          <p:grpSpPr bwMode="auto">
            <a:xfrm>
              <a:off x="3792" y="1056"/>
              <a:ext cx="528" cy="1296"/>
              <a:chOff x="3936" y="1872"/>
              <a:chExt cx="528" cy="1296"/>
            </a:xfrm>
          </p:grpSpPr>
          <p:grpSp>
            <p:nvGrpSpPr>
              <p:cNvPr id="30" name="Group 68"/>
              <p:cNvGrpSpPr>
                <a:grpSpLocks/>
              </p:cNvGrpSpPr>
              <p:nvPr/>
            </p:nvGrpSpPr>
            <p:grpSpPr bwMode="auto">
              <a:xfrm>
                <a:off x="3938" y="1872"/>
                <a:ext cx="506" cy="1296"/>
                <a:chOff x="3938" y="1872"/>
                <a:chExt cx="506" cy="1296"/>
              </a:xfrm>
            </p:grpSpPr>
            <p:cxnSp>
              <p:nvCxnSpPr>
                <p:cNvPr id="32" name="AutoShape 69"/>
                <p:cNvCxnSpPr>
                  <a:cxnSpLocks noChangeShapeType="1"/>
                </p:cNvCxnSpPr>
                <p:nvPr/>
              </p:nvCxnSpPr>
              <p:spPr bwMode="auto">
                <a:xfrm>
                  <a:off x="3938" y="1871"/>
                  <a:ext cx="505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AutoShape 70"/>
                <p:cNvCxnSpPr>
                  <a:cxnSpLocks noChangeShapeType="1"/>
                </p:cNvCxnSpPr>
                <p:nvPr/>
              </p:nvCxnSpPr>
              <p:spPr bwMode="auto">
                <a:xfrm>
                  <a:off x="3938" y="1871"/>
                  <a:ext cx="505" cy="432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AutoShape 71"/>
                <p:cNvCxnSpPr>
                  <a:cxnSpLocks noChangeShapeType="1"/>
                </p:cNvCxnSpPr>
                <p:nvPr/>
              </p:nvCxnSpPr>
              <p:spPr bwMode="auto">
                <a:xfrm>
                  <a:off x="3938" y="1871"/>
                  <a:ext cx="505" cy="1296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AutoShape 72"/>
                <p:cNvCxnSpPr>
                  <a:cxnSpLocks noChangeShapeType="1"/>
                </p:cNvCxnSpPr>
                <p:nvPr/>
              </p:nvCxnSpPr>
              <p:spPr bwMode="auto">
                <a:xfrm flipV="1">
                  <a:off x="3938" y="1871"/>
                  <a:ext cx="505" cy="432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AutoShape 73"/>
                <p:cNvCxnSpPr>
                  <a:cxnSpLocks noChangeShapeType="1"/>
                </p:cNvCxnSpPr>
                <p:nvPr/>
              </p:nvCxnSpPr>
              <p:spPr bwMode="auto">
                <a:xfrm>
                  <a:off x="3938" y="2303"/>
                  <a:ext cx="505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AutoShape 74"/>
                <p:cNvCxnSpPr>
                  <a:cxnSpLocks noChangeShapeType="1"/>
                </p:cNvCxnSpPr>
                <p:nvPr/>
              </p:nvCxnSpPr>
              <p:spPr bwMode="auto">
                <a:xfrm>
                  <a:off x="3938" y="2303"/>
                  <a:ext cx="505" cy="865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AutoShape 75"/>
                <p:cNvCxnSpPr>
                  <a:cxnSpLocks noChangeShapeType="1"/>
                </p:cNvCxnSpPr>
                <p:nvPr/>
              </p:nvCxnSpPr>
              <p:spPr bwMode="auto">
                <a:xfrm>
                  <a:off x="3938" y="3168"/>
                  <a:ext cx="505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1" name="Line 76"/>
              <p:cNvSpPr>
                <a:spLocks noChangeShapeType="1"/>
              </p:cNvSpPr>
              <p:nvPr/>
            </p:nvSpPr>
            <p:spPr bwMode="auto">
              <a:xfrm flipV="1">
                <a:off x="3936" y="1919"/>
                <a:ext cx="528" cy="1249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cxnSp>
          <p:nvCxnSpPr>
            <p:cNvPr id="23" name="AutoShape 77"/>
            <p:cNvCxnSpPr>
              <a:cxnSpLocks noChangeShapeType="1"/>
              <a:stCxn id="18" idx="6"/>
              <a:endCxn id="77" idx="2"/>
            </p:cNvCxnSpPr>
            <p:nvPr/>
          </p:nvCxnSpPr>
          <p:spPr bwMode="auto">
            <a:xfrm flipV="1">
              <a:off x="1162" y="1031"/>
              <a:ext cx="505" cy="433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78"/>
            <p:cNvCxnSpPr>
              <a:cxnSpLocks noChangeShapeType="1"/>
            </p:cNvCxnSpPr>
            <p:nvPr/>
          </p:nvCxnSpPr>
          <p:spPr bwMode="auto">
            <a:xfrm>
              <a:off x="2016" y="1031"/>
              <a:ext cx="505" cy="1296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5" name="Oval 79"/>
            <p:cNvSpPr>
              <a:spLocks noChangeArrowheads="1"/>
            </p:cNvSpPr>
            <p:nvPr/>
          </p:nvSpPr>
          <p:spPr bwMode="auto">
            <a:xfrm>
              <a:off x="1679" y="864"/>
              <a:ext cx="334" cy="334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>
                  <a:solidFill>
                    <a:srgbClr val="FF0000"/>
                  </a:solidFill>
                  <a:cs typeface="+mn-cs"/>
                </a:rPr>
                <a:t>1</a:t>
              </a:r>
            </a:p>
          </p:txBody>
        </p:sp>
        <p:sp>
          <p:nvSpPr>
            <p:cNvPr id="26" name="Oval 80"/>
            <p:cNvSpPr>
              <a:spLocks noChangeArrowheads="1"/>
            </p:cNvSpPr>
            <p:nvPr/>
          </p:nvSpPr>
          <p:spPr bwMode="auto">
            <a:xfrm>
              <a:off x="2544" y="2160"/>
              <a:ext cx="334" cy="334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>
                  <a:solidFill>
                    <a:srgbClr val="FF0000"/>
                  </a:solidFill>
                  <a:cs typeface="+mn-cs"/>
                </a:rPr>
                <a:t>K</a:t>
              </a:r>
            </a:p>
          </p:txBody>
        </p:sp>
        <p:cxnSp>
          <p:nvCxnSpPr>
            <p:cNvPr id="27" name="AutoShape 81"/>
            <p:cNvCxnSpPr>
              <a:cxnSpLocks noChangeShapeType="1"/>
            </p:cNvCxnSpPr>
            <p:nvPr/>
          </p:nvCxnSpPr>
          <p:spPr bwMode="auto">
            <a:xfrm flipV="1">
              <a:off x="2880" y="1680"/>
              <a:ext cx="528" cy="672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82"/>
            <p:cNvCxnSpPr>
              <a:cxnSpLocks noChangeShapeType="1"/>
              <a:endCxn id="67" idx="2"/>
            </p:cNvCxnSpPr>
            <p:nvPr/>
          </p:nvCxnSpPr>
          <p:spPr bwMode="auto">
            <a:xfrm flipV="1">
              <a:off x="3792" y="1463"/>
              <a:ext cx="519" cy="480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Oval 83"/>
            <p:cNvSpPr>
              <a:spLocks noChangeArrowheads="1"/>
            </p:cNvSpPr>
            <p:nvPr/>
          </p:nvSpPr>
          <p:spPr bwMode="auto">
            <a:xfrm>
              <a:off x="4320" y="1296"/>
              <a:ext cx="334" cy="334"/>
            </a:xfrm>
            <a:prstGeom prst="ellipse">
              <a:avLst/>
            </a:prstGeom>
            <a:solidFill>
              <a:srgbClr val="FFCC99"/>
            </a:solidFill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>
                  <a:solidFill>
                    <a:srgbClr val="FF0000"/>
                  </a:solidFill>
                  <a:cs typeface="+mn-c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81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clipphandshake.mpg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5181600" cy="42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Greeting</a:t>
            </a:r>
            <a:r>
              <a:rPr lang="de-CH" dirty="0" smtClean="0"/>
              <a:t> </a:t>
            </a:r>
            <a:r>
              <a:rPr lang="de-CH" dirty="0" err="1" smtClean="0"/>
              <a:t>somebody</a:t>
            </a:r>
            <a:endParaRPr lang="en-US" dirty="0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5791200" y="4860925"/>
            <a:ext cx="3124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de-CH" sz="2000">
              <a:latin typeface="Tahoma" charset="0"/>
            </a:endParaRPr>
          </a:p>
          <a:p>
            <a:pPr>
              <a:spcBef>
                <a:spcPct val="50000"/>
              </a:spcBef>
            </a:pPr>
            <a:endParaRPr lang="en-GB" sz="2000">
              <a:latin typeface="Tahoma" charset="0"/>
            </a:endParaRP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5334000" y="5759450"/>
            <a:ext cx="663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CH" sz="1600">
                <a:solidFill>
                  <a:srgbClr val="003399"/>
                </a:solidFill>
                <a:latin typeface="Tahoma" charset="0"/>
              </a:rPr>
              <a:t>-2g</a:t>
            </a:r>
            <a:endParaRPr lang="en-GB" sz="1600">
              <a:solidFill>
                <a:srgbClr val="003399"/>
              </a:solidFill>
              <a:latin typeface="Tahoma" charset="0"/>
            </a:endParaRPr>
          </a:p>
        </p:txBody>
      </p:sp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5334000" y="3810000"/>
            <a:ext cx="663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CH" sz="1600">
                <a:solidFill>
                  <a:srgbClr val="003399"/>
                </a:solidFill>
                <a:latin typeface="Tahoma" charset="0"/>
              </a:rPr>
              <a:t>+2g</a:t>
            </a:r>
            <a:endParaRPr lang="en-GB" sz="1600">
              <a:solidFill>
                <a:srgbClr val="003399"/>
              </a:solidFill>
              <a:latin typeface="Tahoma" charset="0"/>
            </a:endParaRP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5334000" y="4724400"/>
            <a:ext cx="663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CH" sz="1600">
                <a:solidFill>
                  <a:srgbClr val="003399"/>
                </a:solidFill>
                <a:latin typeface="Tahoma" charset="0"/>
              </a:rPr>
              <a:t>0g</a:t>
            </a:r>
            <a:endParaRPr lang="en-GB" sz="1600">
              <a:solidFill>
                <a:srgbClr val="003399"/>
              </a:solidFill>
              <a:latin typeface="Tahoma" charset="0"/>
            </a:endParaRPr>
          </a:p>
        </p:txBody>
      </p:sp>
      <p:sp>
        <p:nvSpPr>
          <p:cNvPr id="64522" name="Text Box 10"/>
          <p:cNvSpPr txBox="1">
            <a:spLocks noChangeArrowheads="1"/>
          </p:cNvSpPr>
          <p:nvPr/>
        </p:nvSpPr>
        <p:spPr bwMode="auto">
          <a:xfrm>
            <a:off x="5334000" y="3581400"/>
            <a:ext cx="663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CH" sz="1600">
                <a:solidFill>
                  <a:srgbClr val="CC3300"/>
                </a:solidFill>
                <a:latin typeface="Tahoma" charset="0"/>
              </a:rPr>
              <a:t>-1g</a:t>
            </a:r>
            <a:endParaRPr lang="en-GB" sz="1600">
              <a:solidFill>
                <a:srgbClr val="CC3300"/>
              </a:solidFill>
              <a:latin typeface="Tahoma" charset="0"/>
            </a:endParaRPr>
          </a:p>
        </p:txBody>
      </p:sp>
      <p:sp>
        <p:nvSpPr>
          <p:cNvPr id="64523" name="Text Box 11"/>
          <p:cNvSpPr txBox="1">
            <a:spLocks noChangeArrowheads="1"/>
          </p:cNvSpPr>
          <p:nvPr/>
        </p:nvSpPr>
        <p:spPr bwMode="auto">
          <a:xfrm>
            <a:off x="5432425" y="2667000"/>
            <a:ext cx="663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CH" sz="1600">
                <a:solidFill>
                  <a:srgbClr val="CC3300"/>
                </a:solidFill>
                <a:latin typeface="Tahoma" charset="0"/>
              </a:rPr>
              <a:t>+1g</a:t>
            </a:r>
            <a:endParaRPr lang="en-GB" sz="1600">
              <a:solidFill>
                <a:srgbClr val="CC3300"/>
              </a:solidFill>
              <a:latin typeface="Tahoma" charset="0"/>
            </a:endParaRPr>
          </a:p>
        </p:txBody>
      </p:sp>
      <p:sp>
        <p:nvSpPr>
          <p:cNvPr id="64524" name="Text Box 12"/>
          <p:cNvSpPr txBox="1">
            <a:spLocks noChangeArrowheads="1"/>
          </p:cNvSpPr>
          <p:nvPr/>
        </p:nvSpPr>
        <p:spPr bwMode="auto">
          <a:xfrm>
            <a:off x="5715000" y="5759450"/>
            <a:ext cx="663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CH" sz="1600">
                <a:solidFill>
                  <a:srgbClr val="33CC33"/>
                </a:solidFill>
                <a:latin typeface="Tahoma" charset="0"/>
              </a:rPr>
              <a:t>/-2g</a:t>
            </a:r>
            <a:endParaRPr lang="en-GB" sz="1600">
              <a:solidFill>
                <a:srgbClr val="33CC33"/>
              </a:solidFill>
              <a:latin typeface="Tahoma" charset="0"/>
            </a:endParaRPr>
          </a:p>
        </p:txBody>
      </p:sp>
      <p:sp>
        <p:nvSpPr>
          <p:cNvPr id="64525" name="Text Box 13"/>
          <p:cNvSpPr txBox="1">
            <a:spLocks noChangeArrowheads="1"/>
          </p:cNvSpPr>
          <p:nvPr/>
        </p:nvSpPr>
        <p:spPr bwMode="auto">
          <a:xfrm>
            <a:off x="5813425" y="3810000"/>
            <a:ext cx="663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CH" sz="1600">
                <a:solidFill>
                  <a:srgbClr val="33CC33"/>
                </a:solidFill>
                <a:latin typeface="Tahoma" charset="0"/>
              </a:rPr>
              <a:t>/+2g</a:t>
            </a:r>
            <a:endParaRPr lang="en-GB" sz="1600">
              <a:solidFill>
                <a:srgbClr val="33CC33"/>
              </a:solidFill>
              <a:latin typeface="Tahoma" charset="0"/>
            </a:endParaRPr>
          </a:p>
        </p:txBody>
      </p:sp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5715000" y="4724400"/>
            <a:ext cx="663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CH" sz="1600">
                <a:solidFill>
                  <a:srgbClr val="33CC33"/>
                </a:solidFill>
                <a:latin typeface="Tahoma" charset="0"/>
              </a:rPr>
              <a:t>/0g</a:t>
            </a:r>
            <a:endParaRPr lang="en-GB" sz="1600">
              <a:solidFill>
                <a:srgbClr val="33CC33"/>
              </a:solidFill>
              <a:latin typeface="Tahoma" charset="0"/>
            </a:endParaRPr>
          </a:p>
        </p:txBody>
      </p:sp>
      <p:graphicFrame>
        <p:nvGraphicFramePr>
          <p:cNvPr id="64527" name="Object 15"/>
          <p:cNvGraphicFramePr>
            <a:graphicFrameLocks noChangeAspect="1"/>
          </p:cNvGraphicFramePr>
          <p:nvPr/>
        </p:nvGraphicFramePr>
        <p:xfrm>
          <a:off x="7315200" y="1905000"/>
          <a:ext cx="777875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5" name="Image" r:id="rId8" imgW="1383639" imgH="3644444" progId="Photoshop.Image.6">
                  <p:embed/>
                </p:oleObj>
              </mc:Choice>
              <mc:Fallback>
                <p:oleObj name="Image" r:id="rId8" imgW="1383639" imgH="3644444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905000"/>
                        <a:ext cx="777875" cy="205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528" name="Picture 16" descr="hand_tv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737100"/>
            <a:ext cx="1662113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29" name="AutoShape 17"/>
          <p:cNvSpPr>
            <a:spLocks noChangeArrowheads="1"/>
          </p:cNvSpPr>
          <p:nvPr/>
        </p:nvSpPr>
        <p:spPr bwMode="auto">
          <a:xfrm rot="-1719745">
            <a:off x="7083425" y="5216525"/>
            <a:ext cx="1066800" cy="349250"/>
          </a:xfrm>
          <a:prstGeom prst="leftArrow">
            <a:avLst>
              <a:gd name="adj1" fmla="val 51694"/>
              <a:gd name="adj2" fmla="val 126976"/>
            </a:avLst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2000">
              <a:latin typeface="Tahoma" charset="0"/>
            </a:endParaRPr>
          </a:p>
        </p:txBody>
      </p:sp>
      <p:sp>
        <p:nvSpPr>
          <p:cNvPr id="64530" name="AutoShape 18"/>
          <p:cNvSpPr>
            <a:spLocks noChangeArrowheads="1"/>
          </p:cNvSpPr>
          <p:nvPr/>
        </p:nvSpPr>
        <p:spPr bwMode="auto">
          <a:xfrm>
            <a:off x="6324600" y="2590800"/>
            <a:ext cx="1066800" cy="349250"/>
          </a:xfrm>
          <a:prstGeom prst="leftArrow">
            <a:avLst>
              <a:gd name="adj1" fmla="val 51694"/>
              <a:gd name="adj2" fmla="val 126976"/>
            </a:avLst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2000">
              <a:latin typeface="Tahoma" charset="0"/>
            </a:endParaRPr>
          </a:p>
        </p:txBody>
      </p:sp>
      <p:sp>
        <p:nvSpPr>
          <p:cNvPr id="64531" name="AutoShape 19"/>
          <p:cNvSpPr>
            <a:spLocks noChangeArrowheads="1"/>
          </p:cNvSpPr>
          <p:nvPr/>
        </p:nvSpPr>
        <p:spPr bwMode="auto">
          <a:xfrm rot="2535466">
            <a:off x="7235825" y="4638675"/>
            <a:ext cx="1066800" cy="349250"/>
          </a:xfrm>
          <a:prstGeom prst="leftArrow">
            <a:avLst>
              <a:gd name="adj1" fmla="val 51694"/>
              <a:gd name="adj2" fmla="val 126976"/>
            </a:avLst>
          </a:prstGeom>
          <a:solidFill>
            <a:srgbClr val="339933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2000">
              <a:latin typeface="Tahoma" charset="0"/>
            </a:endParaRPr>
          </a:p>
        </p:txBody>
      </p:sp>
      <p:sp>
        <p:nvSpPr>
          <p:cNvPr id="64532" name="Line 20"/>
          <p:cNvSpPr>
            <a:spLocks noChangeShapeType="1"/>
          </p:cNvSpPr>
          <p:nvPr/>
        </p:nvSpPr>
        <p:spPr bwMode="auto">
          <a:xfrm flipV="1">
            <a:off x="8153400" y="4191000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4533" name="Freeform 21"/>
          <p:cNvSpPr>
            <a:spLocks/>
          </p:cNvSpPr>
          <p:nvPr/>
        </p:nvSpPr>
        <p:spPr bwMode="auto">
          <a:xfrm>
            <a:off x="7785100" y="4800600"/>
            <a:ext cx="338138" cy="579438"/>
          </a:xfrm>
          <a:custGeom>
            <a:avLst/>
            <a:gdLst>
              <a:gd name="T0" fmla="*/ 213 w 213"/>
              <a:gd name="T1" fmla="*/ 0 h 365"/>
              <a:gd name="T2" fmla="*/ 136 w 213"/>
              <a:gd name="T3" fmla="*/ 19 h 365"/>
              <a:gd name="T4" fmla="*/ 52 w 213"/>
              <a:gd name="T5" fmla="*/ 86 h 365"/>
              <a:gd name="T6" fmla="*/ 2 w 213"/>
              <a:gd name="T7" fmla="*/ 221 h 365"/>
              <a:gd name="T8" fmla="*/ 2 w 213"/>
              <a:gd name="T9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3" h="365">
                <a:moveTo>
                  <a:pt x="213" y="0"/>
                </a:moveTo>
                <a:cubicBezTo>
                  <a:pt x="188" y="9"/>
                  <a:pt x="158" y="4"/>
                  <a:pt x="136" y="19"/>
                </a:cubicBezTo>
                <a:cubicBezTo>
                  <a:pt x="110" y="36"/>
                  <a:pt x="52" y="86"/>
                  <a:pt x="52" y="86"/>
                </a:cubicBezTo>
                <a:cubicBezTo>
                  <a:pt x="32" y="126"/>
                  <a:pt x="4" y="175"/>
                  <a:pt x="2" y="221"/>
                </a:cubicBezTo>
                <a:cubicBezTo>
                  <a:pt x="0" y="269"/>
                  <a:pt x="2" y="317"/>
                  <a:pt x="2" y="36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4534" name="Freeform 22"/>
          <p:cNvSpPr>
            <a:spLocks/>
          </p:cNvSpPr>
          <p:nvPr/>
        </p:nvSpPr>
        <p:spPr bwMode="auto">
          <a:xfrm>
            <a:off x="7718425" y="4630738"/>
            <a:ext cx="422275" cy="150812"/>
          </a:xfrm>
          <a:custGeom>
            <a:avLst/>
            <a:gdLst>
              <a:gd name="T0" fmla="*/ 266 w 266"/>
              <a:gd name="T1" fmla="*/ 7 h 95"/>
              <a:gd name="T2" fmla="*/ 222 w 266"/>
              <a:gd name="T3" fmla="*/ 1 h 95"/>
              <a:gd name="T4" fmla="*/ 156 w 266"/>
              <a:gd name="T5" fmla="*/ 5 h 95"/>
              <a:gd name="T6" fmla="*/ 112 w 266"/>
              <a:gd name="T7" fmla="*/ 11 h 95"/>
              <a:gd name="T8" fmla="*/ 54 w 266"/>
              <a:gd name="T9" fmla="*/ 35 h 95"/>
              <a:gd name="T10" fmla="*/ 28 w 266"/>
              <a:gd name="T11" fmla="*/ 59 h 95"/>
              <a:gd name="T12" fmla="*/ 2 w 266"/>
              <a:gd name="T13" fmla="*/ 89 h 95"/>
              <a:gd name="T14" fmla="*/ 0 w 266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95">
                <a:moveTo>
                  <a:pt x="266" y="7"/>
                </a:moveTo>
                <a:cubicBezTo>
                  <a:pt x="251" y="3"/>
                  <a:pt x="237" y="2"/>
                  <a:pt x="222" y="1"/>
                </a:cubicBezTo>
                <a:cubicBezTo>
                  <a:pt x="154" y="4"/>
                  <a:pt x="190" y="0"/>
                  <a:pt x="156" y="5"/>
                </a:cubicBezTo>
                <a:cubicBezTo>
                  <a:pt x="141" y="7"/>
                  <a:pt x="112" y="11"/>
                  <a:pt x="112" y="11"/>
                </a:cubicBezTo>
                <a:cubicBezTo>
                  <a:pt x="92" y="18"/>
                  <a:pt x="74" y="28"/>
                  <a:pt x="54" y="35"/>
                </a:cubicBezTo>
                <a:cubicBezTo>
                  <a:pt x="46" y="43"/>
                  <a:pt x="35" y="50"/>
                  <a:pt x="28" y="59"/>
                </a:cubicBezTo>
                <a:cubicBezTo>
                  <a:pt x="20" y="69"/>
                  <a:pt x="13" y="82"/>
                  <a:pt x="2" y="89"/>
                </a:cubicBezTo>
                <a:cubicBezTo>
                  <a:pt x="1" y="91"/>
                  <a:pt x="0" y="95"/>
                  <a:pt x="0" y="9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2" name="holger_handshake.mp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1566" y="1745606"/>
            <a:ext cx="5282019" cy="43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45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45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5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45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sensor</a:t>
            </a:r>
            <a:r>
              <a:rPr lang="de-DE" dirty="0" smtClean="0"/>
              <a:t> </a:t>
            </a:r>
            <a:r>
              <a:rPr lang="de-DE" dirty="0" err="1" smtClean="0"/>
              <a:t>signals</a:t>
            </a:r>
            <a:endParaRPr lang="de-DE" dirty="0"/>
          </a:p>
        </p:txBody>
      </p:sp>
      <p:pic>
        <p:nvPicPr>
          <p:cNvPr id="41987" name="Picture 3" descr="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371600"/>
            <a:ext cx="89916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914400" y="76200"/>
            <a:ext cx="77930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0" hangingPunct="0"/>
            <a:endParaRPr lang="de-DE" sz="3200" b="1">
              <a:solidFill>
                <a:schemeClr val="bg1"/>
              </a:solidFill>
              <a:latin typeface="Tahoma" charset="0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1000125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1000125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1000125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1000125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1000125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1994" name="Text Box 10"/>
          <p:cNvSpPr txBox="1">
            <a:spLocks noChangeArrowheads="1"/>
          </p:cNvSpPr>
          <p:nvPr/>
        </p:nvSpPr>
        <p:spPr bwMode="auto">
          <a:xfrm>
            <a:off x="6235700" y="3717925"/>
            <a:ext cx="3124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de-DE" sz="2000">
              <a:latin typeface="Tahoma" charset="0"/>
            </a:endParaRPr>
          </a:p>
          <a:p>
            <a:pPr>
              <a:spcBef>
                <a:spcPct val="50000"/>
              </a:spcBef>
            </a:pPr>
            <a:endParaRPr lang="de-DE" sz="2000">
              <a:latin typeface="Tahoma" charset="0"/>
            </a:endParaRPr>
          </a:p>
        </p:txBody>
      </p:sp>
      <p:grpSp>
        <p:nvGrpSpPr>
          <p:cNvPr id="41995" name="Group 11"/>
          <p:cNvGrpSpPr>
            <a:grpSpLocks/>
          </p:cNvGrpSpPr>
          <p:nvPr/>
        </p:nvGrpSpPr>
        <p:grpSpPr bwMode="auto">
          <a:xfrm>
            <a:off x="2895600" y="2438404"/>
            <a:ext cx="3160713" cy="338138"/>
            <a:chOff x="1488" y="1584"/>
            <a:chExt cx="1991" cy="213"/>
          </a:xfrm>
        </p:grpSpPr>
        <p:sp>
          <p:nvSpPr>
            <p:cNvPr id="41996" name="Text Box 12"/>
            <p:cNvSpPr txBox="1">
              <a:spLocks noChangeArrowheads="1"/>
            </p:cNvSpPr>
            <p:nvPr/>
          </p:nvSpPr>
          <p:spPr bwMode="auto">
            <a:xfrm>
              <a:off x="1488" y="1584"/>
              <a:ext cx="66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1600" i="1" dirty="0" smtClean="0">
                  <a:latin typeface="Tahoma" charset="0"/>
                </a:rPr>
                <a:t>Stand </a:t>
              </a:r>
              <a:r>
                <a:rPr lang="de-DE" sz="1600" i="1" dirty="0" err="1" smtClean="0">
                  <a:latin typeface="Tahoma" charset="0"/>
                </a:rPr>
                <a:t>up</a:t>
              </a:r>
              <a:endParaRPr lang="de-DE" sz="1600" i="1" dirty="0">
                <a:latin typeface="Tahoma" charset="0"/>
              </a:endParaRPr>
            </a:p>
          </p:txBody>
        </p:sp>
        <p:sp>
          <p:nvSpPr>
            <p:cNvPr id="41997" name="Text Box 13"/>
            <p:cNvSpPr txBox="1">
              <a:spLocks noChangeArrowheads="1"/>
            </p:cNvSpPr>
            <p:nvPr/>
          </p:nvSpPr>
          <p:spPr bwMode="auto">
            <a:xfrm>
              <a:off x="2855" y="1584"/>
              <a:ext cx="62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600" i="1" dirty="0" err="1" smtClean="0">
                  <a:latin typeface="Tahoma" charset="0"/>
                </a:rPr>
                <a:t>Sit</a:t>
              </a:r>
              <a:r>
                <a:rPr lang="de-DE" sz="1600" i="1" dirty="0" smtClean="0">
                  <a:latin typeface="Tahoma" charset="0"/>
                </a:rPr>
                <a:t> down</a:t>
              </a:r>
              <a:endParaRPr lang="de-DE" sz="1600" i="1" dirty="0">
                <a:latin typeface="Tahoma" charset="0"/>
              </a:endParaRPr>
            </a:p>
          </p:txBody>
        </p:sp>
      </p:grpSp>
      <p:grpSp>
        <p:nvGrpSpPr>
          <p:cNvPr id="41998" name="Group 14"/>
          <p:cNvGrpSpPr>
            <a:grpSpLocks/>
          </p:cNvGrpSpPr>
          <p:nvPr/>
        </p:nvGrpSpPr>
        <p:grpSpPr bwMode="auto">
          <a:xfrm>
            <a:off x="2905125" y="1752600"/>
            <a:ext cx="2952750" cy="1219200"/>
            <a:chOff x="1494" y="1152"/>
            <a:chExt cx="1860" cy="768"/>
          </a:xfrm>
        </p:grpSpPr>
        <p:sp>
          <p:nvSpPr>
            <p:cNvPr id="41999" name="Rectangle 15"/>
            <p:cNvSpPr>
              <a:spLocks noChangeArrowheads="1"/>
            </p:cNvSpPr>
            <p:nvPr/>
          </p:nvSpPr>
          <p:spPr bwMode="auto">
            <a:xfrm>
              <a:off x="2819" y="1152"/>
              <a:ext cx="535" cy="768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Rectangle 16"/>
            <p:cNvSpPr>
              <a:spLocks noChangeArrowheads="1"/>
            </p:cNvSpPr>
            <p:nvPr/>
          </p:nvSpPr>
          <p:spPr bwMode="auto">
            <a:xfrm>
              <a:off x="1494" y="1152"/>
              <a:ext cx="612" cy="768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2001" name="Group 17"/>
          <p:cNvGrpSpPr>
            <a:grpSpLocks/>
          </p:cNvGrpSpPr>
          <p:nvPr/>
        </p:nvGrpSpPr>
        <p:grpSpPr bwMode="auto">
          <a:xfrm>
            <a:off x="1676400" y="1752600"/>
            <a:ext cx="6924675" cy="1219200"/>
            <a:chOff x="720" y="1152"/>
            <a:chExt cx="4362" cy="768"/>
          </a:xfrm>
        </p:grpSpPr>
        <p:sp>
          <p:nvSpPr>
            <p:cNvPr id="42002" name="Rectangle 18"/>
            <p:cNvSpPr>
              <a:spLocks noChangeArrowheads="1"/>
            </p:cNvSpPr>
            <p:nvPr/>
          </p:nvSpPr>
          <p:spPr bwMode="auto">
            <a:xfrm>
              <a:off x="3402" y="1152"/>
              <a:ext cx="1680" cy="768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Rectangle 19"/>
            <p:cNvSpPr>
              <a:spLocks noChangeArrowheads="1"/>
            </p:cNvSpPr>
            <p:nvPr/>
          </p:nvSpPr>
          <p:spPr bwMode="auto">
            <a:xfrm>
              <a:off x="2166" y="1152"/>
              <a:ext cx="612" cy="768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Rectangle 20"/>
            <p:cNvSpPr>
              <a:spLocks noChangeArrowheads="1"/>
            </p:cNvSpPr>
            <p:nvPr/>
          </p:nvSpPr>
          <p:spPr bwMode="auto">
            <a:xfrm>
              <a:off x="720" y="1152"/>
              <a:ext cx="714" cy="768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2005" name="Group 21"/>
          <p:cNvGrpSpPr>
            <a:grpSpLocks/>
          </p:cNvGrpSpPr>
          <p:nvPr/>
        </p:nvGrpSpPr>
        <p:grpSpPr bwMode="auto">
          <a:xfrm>
            <a:off x="1828800" y="2438400"/>
            <a:ext cx="5781675" cy="336550"/>
            <a:chOff x="816" y="1584"/>
            <a:chExt cx="3642" cy="212"/>
          </a:xfrm>
        </p:grpSpPr>
        <p:sp>
          <p:nvSpPr>
            <p:cNvPr id="42006" name="Text Box 22"/>
            <p:cNvSpPr txBox="1">
              <a:spLocks noChangeArrowheads="1"/>
            </p:cNvSpPr>
            <p:nvPr/>
          </p:nvSpPr>
          <p:spPr bwMode="auto">
            <a:xfrm>
              <a:off x="816" y="1584"/>
              <a:ext cx="4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600" i="1" dirty="0" err="1" smtClean="0">
                  <a:latin typeface="Tahoma" charset="0"/>
                </a:rPr>
                <a:t>sit</a:t>
              </a:r>
              <a:endParaRPr lang="de-DE" sz="1600" i="1" dirty="0">
                <a:latin typeface="Tahoma" charset="0"/>
              </a:endParaRPr>
            </a:p>
          </p:txBody>
        </p:sp>
        <p:sp>
          <p:nvSpPr>
            <p:cNvPr id="42007" name="Text Box 23"/>
            <p:cNvSpPr txBox="1">
              <a:spLocks noChangeArrowheads="1"/>
            </p:cNvSpPr>
            <p:nvPr/>
          </p:nvSpPr>
          <p:spPr bwMode="auto">
            <a:xfrm>
              <a:off x="2176" y="1584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600" i="1" dirty="0" smtClean="0">
                  <a:latin typeface="Tahoma" charset="0"/>
                </a:rPr>
                <a:t>stand</a:t>
              </a:r>
              <a:endParaRPr lang="de-DE" sz="1600" i="1" dirty="0">
                <a:latin typeface="Tahoma" charset="0"/>
              </a:endParaRPr>
            </a:p>
          </p:txBody>
        </p:sp>
        <p:sp>
          <p:nvSpPr>
            <p:cNvPr id="42008" name="Text Box 24"/>
            <p:cNvSpPr txBox="1">
              <a:spLocks noChangeArrowheads="1"/>
            </p:cNvSpPr>
            <p:nvPr/>
          </p:nvSpPr>
          <p:spPr bwMode="auto">
            <a:xfrm>
              <a:off x="3978" y="1584"/>
              <a:ext cx="4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de-DE" sz="1600" i="1" dirty="0" err="1" smtClean="0">
                  <a:latin typeface="Tahoma" charset="0"/>
                </a:rPr>
                <a:t>sit</a:t>
              </a:r>
              <a:endParaRPr lang="de-DE" sz="1600" i="1" dirty="0">
                <a:latin typeface="Tahoma" charset="0"/>
              </a:endParaRPr>
            </a:p>
          </p:txBody>
        </p:sp>
      </p:grpSp>
      <p:grpSp>
        <p:nvGrpSpPr>
          <p:cNvPr id="42009" name="Group 25"/>
          <p:cNvGrpSpPr>
            <a:grpSpLocks/>
          </p:cNvGrpSpPr>
          <p:nvPr/>
        </p:nvGrpSpPr>
        <p:grpSpPr bwMode="auto">
          <a:xfrm>
            <a:off x="1625600" y="3608388"/>
            <a:ext cx="6975475" cy="1268412"/>
            <a:chOff x="688" y="2321"/>
            <a:chExt cx="4394" cy="799"/>
          </a:xfrm>
        </p:grpSpPr>
        <p:sp>
          <p:nvSpPr>
            <p:cNvPr id="42010" name="Rectangle 26"/>
            <p:cNvSpPr>
              <a:spLocks noChangeArrowheads="1"/>
            </p:cNvSpPr>
            <p:nvPr/>
          </p:nvSpPr>
          <p:spPr bwMode="auto">
            <a:xfrm>
              <a:off x="688" y="2321"/>
              <a:ext cx="746" cy="799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Rectangle 27"/>
            <p:cNvSpPr>
              <a:spLocks noChangeArrowheads="1"/>
            </p:cNvSpPr>
            <p:nvPr/>
          </p:nvSpPr>
          <p:spPr bwMode="auto">
            <a:xfrm>
              <a:off x="3450" y="2321"/>
              <a:ext cx="1632" cy="799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2886075" y="3608388"/>
            <a:ext cx="3048000" cy="1268412"/>
          </a:xfrm>
          <a:prstGeom prst="rect">
            <a:avLst/>
          </a:prstGeom>
          <a:noFill/>
          <a:ln w="38100">
            <a:solidFill>
              <a:srgbClr val="FF99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 sz="2000">
              <a:latin typeface="Tahoma" charset="0"/>
            </a:endParaRP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4105275" y="3608388"/>
            <a:ext cx="563563" cy="1268412"/>
          </a:xfrm>
          <a:prstGeom prst="rect">
            <a:avLst/>
          </a:prstGeom>
          <a:noFill/>
          <a:ln w="38100" cap="rnd">
            <a:solidFill>
              <a:srgbClr val="FF99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590675" y="1295400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2000" b="1" dirty="0" err="1" smtClean="0">
                <a:latin typeface="Tahoma" charset="0"/>
              </a:rPr>
              <a:t>torso</a:t>
            </a:r>
            <a:endParaRPr lang="de-DE" sz="2000" b="1" dirty="0">
              <a:latin typeface="Tahoma" charset="0"/>
            </a:endParaRP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600200" y="3184525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2000" b="1" dirty="0" err="1" smtClean="0">
                <a:latin typeface="Tahoma" charset="0"/>
              </a:rPr>
              <a:t>wrist</a:t>
            </a:r>
            <a:endParaRPr lang="de-DE" sz="2000" b="1" dirty="0">
              <a:latin typeface="Tahoma" charset="0"/>
            </a:endParaRPr>
          </a:p>
        </p:txBody>
      </p:sp>
      <p:grpSp>
        <p:nvGrpSpPr>
          <p:cNvPr id="42016" name="Group 32"/>
          <p:cNvGrpSpPr>
            <a:grpSpLocks/>
          </p:cNvGrpSpPr>
          <p:nvPr/>
        </p:nvGrpSpPr>
        <p:grpSpPr bwMode="auto">
          <a:xfrm>
            <a:off x="1308100" y="3810006"/>
            <a:ext cx="7289800" cy="338138"/>
            <a:chOff x="488" y="2448"/>
            <a:chExt cx="4592" cy="213"/>
          </a:xfrm>
        </p:grpSpPr>
        <p:sp>
          <p:nvSpPr>
            <p:cNvPr id="42017" name="Text Box 33"/>
            <p:cNvSpPr txBox="1">
              <a:spLocks noChangeArrowheads="1"/>
            </p:cNvSpPr>
            <p:nvPr/>
          </p:nvSpPr>
          <p:spPr bwMode="auto">
            <a:xfrm>
              <a:off x="488" y="2448"/>
              <a:ext cx="115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1600" i="1" dirty="0" smtClean="0">
                  <a:latin typeface="Tahoma" charset="0"/>
                </a:rPr>
                <a:t>On </a:t>
              </a:r>
              <a:r>
                <a:rPr lang="de-DE" sz="1600" i="1" dirty="0" err="1" smtClean="0">
                  <a:latin typeface="Tahoma" charset="0"/>
                </a:rPr>
                <a:t>desk</a:t>
              </a:r>
              <a:endParaRPr lang="de-DE" sz="1600" i="1" dirty="0">
                <a:latin typeface="Tahoma" charset="0"/>
              </a:endParaRPr>
            </a:p>
          </p:txBody>
        </p:sp>
        <p:sp>
          <p:nvSpPr>
            <p:cNvPr id="42018" name="Text Box 34"/>
            <p:cNvSpPr txBox="1">
              <a:spLocks noChangeArrowheads="1"/>
            </p:cNvSpPr>
            <p:nvPr/>
          </p:nvSpPr>
          <p:spPr bwMode="auto">
            <a:xfrm>
              <a:off x="3688" y="2448"/>
              <a:ext cx="13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de-DE" sz="1600" i="1" dirty="0" smtClean="0">
                  <a:latin typeface="Tahoma" charset="0"/>
                </a:rPr>
                <a:t>On </a:t>
              </a:r>
              <a:r>
                <a:rPr lang="de-DE" sz="1600" i="1" dirty="0" err="1" smtClean="0">
                  <a:latin typeface="Tahoma" charset="0"/>
                </a:rPr>
                <a:t>desk</a:t>
              </a:r>
              <a:endParaRPr lang="de-DE" sz="1600" i="1" dirty="0">
                <a:latin typeface="Tahoma" charset="0"/>
              </a:endParaRPr>
            </a:p>
          </p:txBody>
        </p:sp>
      </p:grpSp>
      <p:grpSp>
        <p:nvGrpSpPr>
          <p:cNvPr id="42019" name="Group 35"/>
          <p:cNvGrpSpPr>
            <a:grpSpLocks/>
          </p:cNvGrpSpPr>
          <p:nvPr/>
        </p:nvGrpSpPr>
        <p:grpSpPr bwMode="auto">
          <a:xfrm>
            <a:off x="2895600" y="3581406"/>
            <a:ext cx="3124200" cy="338138"/>
            <a:chOff x="1680" y="2400"/>
            <a:chExt cx="1968" cy="213"/>
          </a:xfrm>
        </p:grpSpPr>
        <p:sp>
          <p:nvSpPr>
            <p:cNvPr id="42020" name="Text Box 36"/>
            <p:cNvSpPr txBox="1">
              <a:spLocks noChangeArrowheads="1"/>
            </p:cNvSpPr>
            <p:nvPr/>
          </p:nvSpPr>
          <p:spPr bwMode="auto">
            <a:xfrm>
              <a:off x="1680" y="2400"/>
              <a:ext cx="81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1600" i="1" dirty="0" err="1" smtClean="0">
                  <a:latin typeface="Tahoma" charset="0"/>
                </a:rPr>
                <a:t>movement</a:t>
              </a:r>
              <a:endParaRPr lang="de-DE" sz="1600" i="1" dirty="0">
                <a:latin typeface="Tahoma" charset="0"/>
              </a:endParaRPr>
            </a:p>
          </p:txBody>
        </p:sp>
        <p:sp>
          <p:nvSpPr>
            <p:cNvPr id="42021" name="Text Box 37"/>
            <p:cNvSpPr txBox="1">
              <a:spLocks noChangeArrowheads="1"/>
            </p:cNvSpPr>
            <p:nvPr/>
          </p:nvSpPr>
          <p:spPr bwMode="auto">
            <a:xfrm>
              <a:off x="2832" y="2400"/>
              <a:ext cx="81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1600" i="1" dirty="0" err="1" smtClean="0">
                  <a:latin typeface="Tahoma" charset="0"/>
                </a:rPr>
                <a:t>movement</a:t>
              </a:r>
              <a:endParaRPr lang="de-DE" sz="1600" i="1" dirty="0">
                <a:latin typeface="Tahoma" charset="0"/>
              </a:endParaRPr>
            </a:p>
          </p:txBody>
        </p:sp>
      </p:grpSp>
      <p:grpSp>
        <p:nvGrpSpPr>
          <p:cNvPr id="42022" name="Group 38"/>
          <p:cNvGrpSpPr>
            <a:grpSpLocks/>
          </p:cNvGrpSpPr>
          <p:nvPr/>
        </p:nvGrpSpPr>
        <p:grpSpPr bwMode="auto">
          <a:xfrm>
            <a:off x="3873500" y="3168650"/>
            <a:ext cx="1685925" cy="869950"/>
            <a:chOff x="2104" y="2044"/>
            <a:chExt cx="1062" cy="548"/>
          </a:xfrm>
        </p:grpSpPr>
        <p:sp>
          <p:nvSpPr>
            <p:cNvPr id="42023" name="Text Box 39"/>
            <p:cNvSpPr txBox="1">
              <a:spLocks noChangeArrowheads="1"/>
            </p:cNvSpPr>
            <p:nvPr/>
          </p:nvSpPr>
          <p:spPr bwMode="auto">
            <a:xfrm>
              <a:off x="2104" y="2044"/>
              <a:ext cx="106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600" i="1" dirty="0" smtClean="0">
                  <a:latin typeface="Tahoma" charset="0"/>
                </a:rPr>
                <a:t>Shake </a:t>
              </a:r>
              <a:r>
                <a:rPr lang="de-DE" sz="1600" i="1" dirty="0" err="1" smtClean="0">
                  <a:latin typeface="Tahoma" charset="0"/>
                </a:rPr>
                <a:t>hands</a:t>
              </a:r>
              <a:endParaRPr lang="de-DE" sz="1600" i="1" dirty="0">
                <a:latin typeface="Tahoma" charset="0"/>
              </a:endParaRPr>
            </a:p>
          </p:txBody>
        </p:sp>
        <p:sp>
          <p:nvSpPr>
            <p:cNvPr id="42024" name="Line 40"/>
            <p:cNvSpPr>
              <a:spLocks noChangeShapeType="1"/>
            </p:cNvSpPr>
            <p:nvPr/>
          </p:nvSpPr>
          <p:spPr bwMode="auto">
            <a:xfrm flipH="1">
              <a:off x="2352" y="2256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2025" name="Group 41"/>
          <p:cNvGrpSpPr>
            <a:grpSpLocks/>
          </p:cNvGrpSpPr>
          <p:nvPr/>
        </p:nvGrpSpPr>
        <p:grpSpPr bwMode="auto">
          <a:xfrm>
            <a:off x="3429000" y="5027613"/>
            <a:ext cx="2647950" cy="336550"/>
            <a:chOff x="1824" y="3215"/>
            <a:chExt cx="1668" cy="212"/>
          </a:xfrm>
        </p:grpSpPr>
        <p:sp>
          <p:nvSpPr>
            <p:cNvPr id="42026" name="Line 42"/>
            <p:cNvSpPr>
              <a:spLocks noChangeShapeType="1"/>
            </p:cNvSpPr>
            <p:nvPr/>
          </p:nvSpPr>
          <p:spPr bwMode="auto">
            <a:xfrm>
              <a:off x="1824" y="3312"/>
              <a:ext cx="10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7" name="Text Box 43"/>
            <p:cNvSpPr txBox="1">
              <a:spLocks noChangeArrowheads="1"/>
            </p:cNvSpPr>
            <p:nvPr/>
          </p:nvSpPr>
          <p:spPr bwMode="auto">
            <a:xfrm>
              <a:off x="2930" y="3215"/>
              <a:ext cx="56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1600">
                  <a:latin typeface="Tahoma" charset="0"/>
                </a:rPr>
                <a:t>Zeit  [s]</a:t>
              </a:r>
            </a:p>
          </p:txBody>
        </p:sp>
      </p:grpSp>
      <p:sp>
        <p:nvSpPr>
          <p:cNvPr id="42028" name="Rectangle 44"/>
          <p:cNvSpPr>
            <a:spLocks noChangeArrowheads="1"/>
          </p:cNvSpPr>
          <p:nvPr/>
        </p:nvSpPr>
        <p:spPr bwMode="auto">
          <a:xfrm>
            <a:off x="8763000" y="1219200"/>
            <a:ext cx="838200" cy="4419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609600" y="5613400"/>
            <a:ext cx="8229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50000"/>
              </a:spcBef>
              <a:buClr>
                <a:srgbClr val="CC3300"/>
              </a:buClr>
              <a:buSzPct val="80000"/>
              <a:buFont typeface="Wingdings" charset="0"/>
              <a:buNone/>
            </a:pPr>
            <a:r>
              <a:rPr lang="de-CH" sz="2000">
                <a:solidFill>
                  <a:schemeClr val="bg1"/>
                </a:solidFill>
                <a:latin typeface="Tahoma" charset="0"/>
              </a:rPr>
              <a:t>Kombination von Einzelinformationen charakteristisch für Aktivität</a:t>
            </a:r>
            <a:endParaRPr lang="en-GB" sz="2000">
              <a:solidFill>
                <a:schemeClr val="bg1"/>
              </a:solidFill>
              <a:latin typeface="Tahoma" charset="0"/>
            </a:endParaRPr>
          </a:p>
        </p:txBody>
      </p:sp>
      <p:sp>
        <p:nvSpPr>
          <p:cNvPr id="42030" name="Rectangle 46"/>
          <p:cNvSpPr>
            <a:spLocks noChangeArrowheads="1"/>
          </p:cNvSpPr>
          <p:nvPr/>
        </p:nvSpPr>
        <p:spPr bwMode="auto">
          <a:xfrm>
            <a:off x="228600" y="1371600"/>
            <a:ext cx="914400" cy="4000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031" name="Group 47"/>
          <p:cNvGrpSpPr>
            <a:grpSpLocks/>
          </p:cNvGrpSpPr>
          <p:nvPr/>
        </p:nvGrpSpPr>
        <p:grpSpPr bwMode="auto">
          <a:xfrm>
            <a:off x="228600" y="1905000"/>
            <a:ext cx="723900" cy="838200"/>
            <a:chOff x="3984" y="1200"/>
            <a:chExt cx="1114" cy="1292"/>
          </a:xfrm>
        </p:grpSpPr>
        <p:graphicFrame>
          <p:nvGraphicFramePr>
            <p:cNvPr id="42032" name="Object 48"/>
            <p:cNvGraphicFramePr>
              <a:graphicFrameLocks noChangeAspect="1"/>
            </p:cNvGraphicFramePr>
            <p:nvPr/>
          </p:nvGraphicFramePr>
          <p:xfrm>
            <a:off x="4608" y="1200"/>
            <a:ext cx="490" cy="1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99" name="Image" r:id="rId4" imgW="1383639" imgH="3644444" progId="Photoshop.Image.6">
                    <p:embed/>
                  </p:oleObj>
                </mc:Choice>
                <mc:Fallback>
                  <p:oleObj name="Image" r:id="rId4" imgW="1383639" imgH="3644444" progId="Photoshop.Image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200"/>
                          <a:ext cx="490" cy="1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33" name="AutoShape 49"/>
            <p:cNvSpPr>
              <a:spLocks noChangeArrowheads="1"/>
            </p:cNvSpPr>
            <p:nvPr/>
          </p:nvSpPr>
          <p:spPr bwMode="auto">
            <a:xfrm>
              <a:off x="3984" y="1632"/>
              <a:ext cx="672" cy="220"/>
            </a:xfrm>
            <a:prstGeom prst="leftArrow">
              <a:avLst>
                <a:gd name="adj1" fmla="val 51694"/>
                <a:gd name="adj2" fmla="val 126976"/>
              </a:avLst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sz="2000">
                <a:latin typeface="Tahoma" charset="0"/>
              </a:endParaRPr>
            </a:p>
          </p:txBody>
        </p:sp>
      </p:grpSp>
      <p:grpSp>
        <p:nvGrpSpPr>
          <p:cNvPr id="42034" name="Group 50"/>
          <p:cNvGrpSpPr>
            <a:grpSpLocks/>
          </p:cNvGrpSpPr>
          <p:nvPr/>
        </p:nvGrpSpPr>
        <p:grpSpPr bwMode="auto">
          <a:xfrm>
            <a:off x="273050" y="4114800"/>
            <a:ext cx="796925" cy="811213"/>
            <a:chOff x="4368" y="2784"/>
            <a:chExt cx="1020" cy="1039"/>
          </a:xfrm>
        </p:grpSpPr>
        <p:pic>
          <p:nvPicPr>
            <p:cNvPr id="42035" name="Picture 5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784"/>
              <a:ext cx="1020" cy="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2036" name="AutoShape 52"/>
            <p:cNvSpPr>
              <a:spLocks noChangeArrowheads="1"/>
            </p:cNvSpPr>
            <p:nvPr/>
          </p:nvSpPr>
          <p:spPr bwMode="auto">
            <a:xfrm rot="-12092099">
              <a:off x="4428" y="3015"/>
              <a:ext cx="672" cy="220"/>
            </a:xfrm>
            <a:prstGeom prst="leftArrow">
              <a:avLst>
                <a:gd name="adj1" fmla="val 51694"/>
                <a:gd name="adj2" fmla="val 126976"/>
              </a:avLst>
            </a:prstGeom>
            <a:solidFill>
              <a:srgbClr val="0033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lang="en-GB" sz="2000">
                <a:latin typeface="Tahoma" charset="0"/>
              </a:endParaRPr>
            </a:p>
          </p:txBody>
        </p:sp>
        <p:sp>
          <p:nvSpPr>
            <p:cNvPr id="42037" name="AutoShape 53"/>
            <p:cNvSpPr>
              <a:spLocks noChangeArrowheads="1"/>
            </p:cNvSpPr>
            <p:nvPr/>
          </p:nvSpPr>
          <p:spPr bwMode="auto">
            <a:xfrm rot="-6751176">
              <a:off x="4258" y="3377"/>
              <a:ext cx="672" cy="220"/>
            </a:xfrm>
            <a:prstGeom prst="leftArrow">
              <a:avLst>
                <a:gd name="adj1" fmla="val 51694"/>
                <a:gd name="adj2" fmla="val 126976"/>
              </a:avLst>
            </a:prstGeom>
            <a:solidFill>
              <a:srgbClr val="33993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GB" sz="2000">
                <a:latin typeface="Tahoma" charset="0"/>
              </a:endParaRPr>
            </a:p>
          </p:txBody>
        </p:sp>
      </p:grpSp>
      <p:sp>
        <p:nvSpPr>
          <p:cNvPr id="42038" name="Text Box 54"/>
          <p:cNvSpPr txBox="1">
            <a:spLocks noChangeArrowheads="1"/>
          </p:cNvSpPr>
          <p:nvPr/>
        </p:nvSpPr>
        <p:spPr bwMode="auto">
          <a:xfrm rot="-5400000">
            <a:off x="272256" y="3082132"/>
            <a:ext cx="19129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600">
                <a:latin typeface="Tahoma" charset="0"/>
              </a:rPr>
              <a:t>Beschleunigung [g]</a:t>
            </a:r>
          </a:p>
        </p:txBody>
      </p:sp>
      <p:sp>
        <p:nvSpPr>
          <p:cNvPr id="42039" name="Rectangle 55"/>
          <p:cNvSpPr>
            <a:spLocks noChangeArrowheads="1"/>
          </p:cNvSpPr>
          <p:nvPr/>
        </p:nvSpPr>
        <p:spPr bwMode="auto">
          <a:xfrm>
            <a:off x="965200" y="4310063"/>
            <a:ext cx="152400" cy="495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257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1" grpId="0" autoUpdateAnimBg="0"/>
      <p:bldP spid="41992" grpId="0" autoUpdateAnimBg="0"/>
      <p:bldP spid="41993" grpId="0" autoUpdateAnimBg="0"/>
      <p:bldP spid="42012" grpId="0" animBg="1" autoUpdateAnimBg="0"/>
      <p:bldP spid="42013" grpId="0" animBg="1"/>
      <p:bldP spid="4202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summary: sequences and activity</a:t>
            </a:r>
            <a:endParaRPr lang="en-US" sz="2800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describe an activity as a sequence of states</a:t>
            </a:r>
          </a:p>
          <a:p>
            <a:pPr lvl="1"/>
            <a:r>
              <a:rPr lang="en-US" dirty="0" smtClean="0"/>
              <a:t>E.g. greeting somebody as a sequence of movements </a:t>
            </a:r>
          </a:p>
          <a:p>
            <a:r>
              <a:rPr lang="en-US" dirty="0" smtClean="0"/>
              <a:t>In every state we have specific measurements or observations</a:t>
            </a:r>
          </a:p>
          <a:p>
            <a:endParaRPr lang="en-US" dirty="0" smtClean="0"/>
          </a:p>
          <a:p>
            <a:pPr algn="ctr">
              <a:buFontTx/>
              <a:buNone/>
            </a:pPr>
            <a:r>
              <a:rPr lang="en-US" dirty="0" smtClean="0"/>
              <a:t>Task:</a:t>
            </a:r>
          </a:p>
          <a:p>
            <a:pPr>
              <a:buFontTx/>
              <a:buNone/>
            </a:pPr>
            <a:r>
              <a:rPr lang="en-US" dirty="0" smtClean="0"/>
              <a:t>Infer the activity given a sequence of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</a:t>
            </a:r>
            <a:endParaRPr lang="de-DE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variable processes</a:t>
            </a:r>
          </a:p>
          <a:p>
            <a:pPr lvl="1"/>
            <a:r>
              <a:rPr lang="en-US" dirty="0" smtClean="0"/>
              <a:t>The length of individual phases might vary a lot</a:t>
            </a:r>
          </a:p>
          <a:p>
            <a:pPr lvl="1"/>
            <a:r>
              <a:rPr lang="en-US" dirty="0" smtClean="0"/>
              <a:t>Some phases might be dropped</a:t>
            </a:r>
          </a:p>
          <a:p>
            <a:endParaRPr lang="en-US" dirty="0" smtClean="0"/>
          </a:p>
          <a:p>
            <a:r>
              <a:rPr lang="en-US" dirty="0" smtClean="0"/>
              <a:t>Very complex PDFs</a:t>
            </a:r>
          </a:p>
          <a:p>
            <a:pPr lvl="1"/>
            <a:r>
              <a:rPr lang="en-US" dirty="0" smtClean="0"/>
              <a:t>Single „time steps“ are not independent </a:t>
            </a:r>
          </a:p>
          <a:p>
            <a:pPr lvl="1"/>
            <a:r>
              <a:rPr lang="en-US" dirty="0" smtClean="0"/>
              <a:t>Often no closed analytical form</a:t>
            </a:r>
          </a:p>
          <a:p>
            <a:pPr lvl="1"/>
            <a:r>
              <a:rPr lang="en-US" dirty="0" smtClean="0"/>
              <a:t>Often not derivable from physical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66088" cy="762000"/>
          </a:xfrm>
        </p:spPr>
        <p:txBody>
          <a:bodyPr/>
          <a:lstStyle/>
          <a:p>
            <a:r>
              <a:rPr lang="de-DE" dirty="0"/>
              <a:t>Tracking vs. </a:t>
            </a:r>
            <a:r>
              <a:rPr lang="de-DE" dirty="0" err="1" smtClean="0"/>
              <a:t>Sequence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3682" y="1354762"/>
            <a:ext cx="8382000" cy="4910137"/>
          </a:xfrm>
        </p:spPr>
        <p:txBody>
          <a:bodyPr/>
          <a:lstStyle/>
          <a:p>
            <a:r>
              <a:rPr lang="en-US" dirty="0" smtClean="0"/>
              <a:t>Tracking: </a:t>
            </a:r>
          </a:p>
          <a:p>
            <a:pPr lvl="1"/>
            <a:r>
              <a:rPr lang="en-US" b="1" u="sng" dirty="0" smtClean="0"/>
              <a:t>one</a:t>
            </a:r>
            <a:r>
              <a:rPr lang="en-US" dirty="0" smtClean="0"/>
              <a:t>, time dependent, probabilistic process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ask: estimate one sequence from measurements and the most likely current state</a:t>
            </a:r>
          </a:p>
          <a:p>
            <a:pPr lvl="1"/>
            <a:r>
              <a:rPr lang="en-US" dirty="0" smtClean="0"/>
              <a:t>Methods: Filtering (</a:t>
            </a:r>
            <a:r>
              <a:rPr lang="en-US" dirty="0" err="1" smtClean="0"/>
              <a:t>Kalman</a:t>
            </a:r>
            <a:r>
              <a:rPr lang="en-US" dirty="0" smtClean="0"/>
              <a:t>, Particle)</a:t>
            </a:r>
          </a:p>
          <a:p>
            <a:r>
              <a:rPr lang="en-US" dirty="0" smtClean="0"/>
              <a:t>recognition of sequences (time series analysis): </a:t>
            </a:r>
          </a:p>
          <a:p>
            <a:pPr lvl="1"/>
            <a:r>
              <a:rPr lang="en-US" b="1" u="sng" dirty="0" err="1" smtClean="0"/>
              <a:t>mutlipe</a:t>
            </a:r>
            <a:r>
              <a:rPr lang="en-US" dirty="0" smtClean="0"/>
              <a:t>, time dependent, probabilistic processes</a:t>
            </a:r>
          </a:p>
          <a:p>
            <a:pPr lvl="1"/>
            <a:r>
              <a:rPr lang="en-US" dirty="0" smtClean="0"/>
              <a:t>Task: decide given a series of measurements from which process they originated</a:t>
            </a:r>
          </a:p>
          <a:p>
            <a:pPr lvl="1"/>
            <a:r>
              <a:rPr lang="en-US" i="1" dirty="0" smtClean="0"/>
              <a:t>Methods: ??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96067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of Sequences</a:t>
            </a:r>
            <a:endParaRPr lang="en-US" dirty="0"/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2479495" y="2103162"/>
            <a:ext cx="495502" cy="377828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5271793" y="3514563"/>
            <a:ext cx="48115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z‘‘</a:t>
            </a:r>
            <a:r>
              <a:rPr lang="en-US" baseline="-25000" smtClean="0"/>
              <a:t>1</a:t>
            </a:r>
            <a:endParaRPr lang="en-US" baseline="-25000"/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5271793" y="4233701"/>
            <a:ext cx="48115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z‘‘</a:t>
            </a:r>
            <a:r>
              <a:rPr lang="en-US" baseline="-25000" smtClean="0"/>
              <a:t>2</a:t>
            </a:r>
            <a:endParaRPr lang="en-US" baseline="-25000"/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5271793" y="5000463"/>
            <a:ext cx="48115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z‘‘</a:t>
            </a:r>
            <a:r>
              <a:rPr lang="en-US" baseline="-25000" smtClean="0"/>
              <a:t>3</a:t>
            </a:r>
            <a:endParaRPr lang="en-US" baseline="-25000"/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5271793" y="6008526"/>
            <a:ext cx="50670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z‘‘</a:t>
            </a:r>
            <a:r>
              <a:rPr lang="en-US" baseline="-25000" smtClean="0"/>
              <a:t>N</a:t>
            </a:r>
            <a:endParaRPr lang="en-US" baseline="-25000"/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5254331" y="5405276"/>
            <a:ext cx="41259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78860" name="Text Box 12"/>
          <p:cNvSpPr txBox="1">
            <a:spLocks noChangeArrowheads="1"/>
          </p:cNvSpPr>
          <p:nvPr/>
        </p:nvSpPr>
        <p:spPr bwMode="auto">
          <a:xfrm>
            <a:off x="2525418" y="3516151"/>
            <a:ext cx="43404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z‘</a:t>
            </a:r>
            <a:r>
              <a:rPr lang="en-US" baseline="-25000" smtClean="0"/>
              <a:t>1</a:t>
            </a:r>
            <a:endParaRPr lang="en-US" baseline="-25000"/>
          </a:p>
        </p:txBody>
      </p:sp>
      <p:sp>
        <p:nvSpPr>
          <p:cNvPr id="78861" name="Text Box 13"/>
          <p:cNvSpPr txBox="1">
            <a:spLocks noChangeArrowheads="1"/>
          </p:cNvSpPr>
          <p:nvPr/>
        </p:nvSpPr>
        <p:spPr bwMode="auto">
          <a:xfrm>
            <a:off x="2525418" y="4235288"/>
            <a:ext cx="43404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z‘</a:t>
            </a:r>
            <a:r>
              <a:rPr lang="en-US" baseline="-25000" smtClean="0"/>
              <a:t>2</a:t>
            </a:r>
            <a:endParaRPr lang="en-US" baseline="-25000"/>
          </a:p>
        </p:txBody>
      </p:sp>
      <p:sp>
        <p:nvSpPr>
          <p:cNvPr id="78862" name="Text Box 14"/>
          <p:cNvSpPr txBox="1">
            <a:spLocks noChangeArrowheads="1"/>
          </p:cNvSpPr>
          <p:nvPr/>
        </p:nvSpPr>
        <p:spPr bwMode="auto">
          <a:xfrm>
            <a:off x="2525418" y="5002051"/>
            <a:ext cx="43404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z‘</a:t>
            </a:r>
            <a:r>
              <a:rPr lang="en-US" baseline="-25000" smtClean="0"/>
              <a:t>3</a:t>
            </a:r>
            <a:endParaRPr lang="en-US" baseline="-25000"/>
          </a:p>
        </p:txBody>
      </p:sp>
      <p:sp>
        <p:nvSpPr>
          <p:cNvPr id="78863" name="Text Box 15"/>
          <p:cNvSpPr txBox="1">
            <a:spLocks noChangeArrowheads="1"/>
          </p:cNvSpPr>
          <p:nvPr/>
        </p:nvSpPr>
        <p:spPr bwMode="auto">
          <a:xfrm>
            <a:off x="2525418" y="6010113"/>
            <a:ext cx="45959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z‘</a:t>
            </a:r>
            <a:r>
              <a:rPr lang="en-US" baseline="-25000" smtClean="0"/>
              <a:t>N</a:t>
            </a:r>
            <a:endParaRPr lang="en-US" baseline="-25000"/>
          </a:p>
        </p:txBody>
      </p:sp>
      <p:sp>
        <p:nvSpPr>
          <p:cNvPr id="78864" name="Text Box 16"/>
          <p:cNvSpPr txBox="1">
            <a:spLocks noChangeArrowheads="1"/>
          </p:cNvSpPr>
          <p:nvPr/>
        </p:nvSpPr>
        <p:spPr bwMode="auto">
          <a:xfrm>
            <a:off x="2507956" y="5406863"/>
            <a:ext cx="41259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78866" name="Line 18"/>
          <p:cNvSpPr>
            <a:spLocks noChangeShapeType="1"/>
          </p:cNvSpPr>
          <p:nvPr/>
        </p:nvSpPr>
        <p:spPr bwMode="auto">
          <a:xfrm>
            <a:off x="2723856" y="2506501"/>
            <a:ext cx="0" cy="935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>
            <a:off x="5459118" y="2506501"/>
            <a:ext cx="0" cy="1006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78868" name="Text Box 20"/>
          <p:cNvSpPr txBox="1">
            <a:spLocks noChangeArrowheads="1"/>
          </p:cNvSpPr>
          <p:nvPr/>
        </p:nvSpPr>
        <p:spPr bwMode="auto">
          <a:xfrm>
            <a:off x="2124075" y="1427888"/>
            <a:ext cx="1530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n-US" sz="1800" dirty="0" smtClean="0"/>
              <a:t>Process P‘</a:t>
            </a:r>
            <a:endParaRPr lang="en-US" sz="1800" dirty="0"/>
          </a:p>
        </p:txBody>
      </p:sp>
      <p:sp>
        <p:nvSpPr>
          <p:cNvPr id="78869" name="Text Box 21"/>
          <p:cNvSpPr txBox="1">
            <a:spLocks noChangeArrowheads="1"/>
          </p:cNvSpPr>
          <p:nvPr/>
        </p:nvSpPr>
        <p:spPr bwMode="auto">
          <a:xfrm>
            <a:off x="4782197" y="1474923"/>
            <a:ext cx="1530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n-US" sz="1800" dirty="0" smtClean="0"/>
              <a:t>Process P‘‘</a:t>
            </a:r>
            <a:endParaRPr lang="en-US" sz="1800" dirty="0"/>
          </a:p>
        </p:txBody>
      </p:sp>
      <p:sp>
        <p:nvSpPr>
          <p:cNvPr id="78870" name="Line 22"/>
          <p:cNvSpPr>
            <a:spLocks noChangeShapeType="1"/>
          </p:cNvSpPr>
          <p:nvPr/>
        </p:nvSpPr>
        <p:spPr bwMode="auto">
          <a:xfrm>
            <a:off x="7187906" y="3361709"/>
            <a:ext cx="0" cy="295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7313318" y="3047273"/>
            <a:ext cx="24589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78872" name="Rectangle 24"/>
          <p:cNvSpPr>
            <a:spLocks noChangeArrowheads="1"/>
          </p:cNvSpPr>
          <p:nvPr/>
        </p:nvSpPr>
        <p:spPr bwMode="auto">
          <a:xfrm>
            <a:off x="4739981" y="2104844"/>
            <a:ext cx="1441450" cy="37151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 of Sequences</a:t>
            </a:r>
            <a:endParaRPr lang="de-DE" dirty="0"/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338388" y="2059579"/>
            <a:ext cx="720725" cy="57626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 dirty="0"/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3651069" y="3749728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DE" dirty="0" err="1"/>
              <a:t>z</a:t>
            </a:r>
            <a:r>
              <a:rPr lang="de-DE" dirty="0"/>
              <a:t>*</a:t>
            </a:r>
            <a:r>
              <a:rPr lang="de-DE" baseline="-25000" dirty="0"/>
              <a:t>1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3651069" y="4468866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DE"/>
              <a:t>z*</a:t>
            </a:r>
            <a:r>
              <a:rPr lang="de-DE" baseline="-25000"/>
              <a:t>2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3651069" y="5235628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DE"/>
              <a:t>z*</a:t>
            </a:r>
            <a:r>
              <a:rPr lang="de-DE" baseline="-25000"/>
              <a:t>3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3651069" y="6243691"/>
            <a:ext cx="598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DE"/>
              <a:t>z*</a:t>
            </a:r>
            <a:r>
              <a:rPr lang="de-DE" baseline="-25000"/>
              <a:t>N</a:t>
            </a:r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3633606" y="5640441"/>
            <a:ext cx="485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DE"/>
              <a:t>…</a:t>
            </a:r>
          </a:p>
        </p:txBody>
      </p:sp>
      <p:sp>
        <p:nvSpPr>
          <p:cNvPr id="80912" name="Text Box 16"/>
          <p:cNvSpPr txBox="1">
            <a:spLocks noChangeArrowheads="1"/>
          </p:cNvSpPr>
          <p:nvPr/>
        </p:nvSpPr>
        <p:spPr bwMode="auto">
          <a:xfrm>
            <a:off x="2124075" y="1674811"/>
            <a:ext cx="1530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sz="1800" dirty="0" smtClean="0"/>
              <a:t>P</a:t>
            </a:r>
            <a:r>
              <a:rPr lang="de-DE" sz="1800" dirty="0"/>
              <a:t>‘</a:t>
            </a:r>
          </a:p>
        </p:txBody>
      </p:sp>
      <p:sp>
        <p:nvSpPr>
          <p:cNvPr id="80913" name="Text Box 17"/>
          <p:cNvSpPr txBox="1">
            <a:spLocks noChangeArrowheads="1"/>
          </p:cNvSpPr>
          <p:nvPr/>
        </p:nvSpPr>
        <p:spPr bwMode="auto">
          <a:xfrm>
            <a:off x="4688125" y="1733603"/>
            <a:ext cx="1530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de-DE" sz="1800" dirty="0" err="1" smtClean="0"/>
              <a:t>Process</a:t>
            </a:r>
            <a:r>
              <a:rPr lang="de-DE" sz="1800" dirty="0" smtClean="0"/>
              <a:t> P</a:t>
            </a:r>
            <a:r>
              <a:rPr lang="de-DE" sz="1800" dirty="0"/>
              <a:t>‘‘</a:t>
            </a:r>
          </a:p>
        </p:txBody>
      </p:sp>
      <p:sp>
        <p:nvSpPr>
          <p:cNvPr id="80914" name="Line 18"/>
          <p:cNvSpPr>
            <a:spLocks noChangeShapeType="1"/>
          </p:cNvSpPr>
          <p:nvPr/>
        </p:nvSpPr>
        <p:spPr bwMode="auto">
          <a:xfrm>
            <a:off x="7164388" y="2997200"/>
            <a:ext cx="0" cy="295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80915" name="Text Box 19"/>
          <p:cNvSpPr txBox="1">
            <a:spLocks noChangeArrowheads="1"/>
          </p:cNvSpPr>
          <p:nvPr/>
        </p:nvSpPr>
        <p:spPr bwMode="auto">
          <a:xfrm>
            <a:off x="7289800" y="2800350"/>
            <a:ext cx="265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DE"/>
              <a:t>t</a:t>
            </a:r>
          </a:p>
        </p:txBody>
      </p:sp>
      <p:sp>
        <p:nvSpPr>
          <p:cNvPr id="80916" name="Rectangle 20"/>
          <p:cNvSpPr>
            <a:spLocks noChangeArrowheads="1"/>
          </p:cNvSpPr>
          <p:nvPr/>
        </p:nvSpPr>
        <p:spPr bwMode="auto">
          <a:xfrm>
            <a:off x="4716463" y="2204042"/>
            <a:ext cx="1441450" cy="431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0922" name="Text Box 26"/>
          <p:cNvSpPr txBox="1">
            <a:spLocks noChangeArrowheads="1"/>
          </p:cNvSpPr>
          <p:nvPr/>
        </p:nvSpPr>
        <p:spPr bwMode="auto">
          <a:xfrm>
            <a:off x="3344681" y="3173466"/>
            <a:ext cx="1030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DE"/>
              <a:t>?????</a:t>
            </a:r>
          </a:p>
        </p:txBody>
      </p:sp>
      <p:sp>
        <p:nvSpPr>
          <p:cNvPr id="80923" name="Line 27"/>
          <p:cNvSpPr>
            <a:spLocks noChangeShapeType="1"/>
          </p:cNvSpPr>
          <p:nvPr/>
        </p:nvSpPr>
        <p:spPr bwMode="auto">
          <a:xfrm flipH="1" flipV="1">
            <a:off x="2771775" y="2754312"/>
            <a:ext cx="504825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80924" name="Line 28"/>
          <p:cNvSpPr>
            <a:spLocks noChangeShapeType="1"/>
          </p:cNvSpPr>
          <p:nvPr/>
        </p:nvSpPr>
        <p:spPr bwMode="auto">
          <a:xfrm flipV="1">
            <a:off x="4211638" y="2707279"/>
            <a:ext cx="865187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Example</a:t>
            </a:r>
            <a:r>
              <a:rPr lang="de-CH" dirty="0" smtClean="0"/>
              <a:t>: </a:t>
            </a:r>
            <a:r>
              <a:rPr lang="de-CH" dirty="0" err="1" smtClean="0"/>
              <a:t>Coin</a:t>
            </a:r>
            <a:r>
              <a:rPr lang="de-CH" dirty="0" smtClean="0"/>
              <a:t>-Experiment</a:t>
            </a:r>
            <a:endParaRPr lang="de-CH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6552" y="3873527"/>
            <a:ext cx="8077200" cy="2286000"/>
          </a:xfrm>
        </p:spPr>
        <p:txBody>
          <a:bodyPr/>
          <a:lstStyle/>
          <a:p>
            <a:r>
              <a:rPr lang="de-CH" dirty="0" err="1" smtClean="0"/>
              <a:t>Assuming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observe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following</a:t>
            </a:r>
            <a:r>
              <a:rPr lang="de-CH" dirty="0" smtClean="0"/>
              <a:t> </a:t>
            </a:r>
            <a:r>
              <a:rPr lang="de-CH" dirty="0" err="1" smtClean="0"/>
              <a:t>sequence</a:t>
            </a:r>
            <a:r>
              <a:rPr lang="de-CH" dirty="0" smtClean="0"/>
              <a:t>:</a:t>
            </a:r>
          </a:p>
          <a:p>
            <a:pPr algn="ctr">
              <a:buFontTx/>
              <a:buNone/>
            </a:pPr>
            <a:r>
              <a:rPr lang="de-CH" dirty="0" smtClean="0"/>
              <a:t>Heads, </a:t>
            </a:r>
            <a:r>
              <a:rPr lang="de-CH" dirty="0" err="1" smtClean="0"/>
              <a:t>Tails</a:t>
            </a:r>
            <a:r>
              <a:rPr lang="de-CH" dirty="0" smtClean="0"/>
              <a:t>, </a:t>
            </a:r>
            <a:r>
              <a:rPr lang="de-CH" dirty="0" err="1" smtClean="0"/>
              <a:t>Tails</a:t>
            </a:r>
            <a:r>
              <a:rPr lang="de-CH" dirty="0" smtClean="0"/>
              <a:t> (H,T,T)</a:t>
            </a:r>
            <a:endParaRPr lang="de-CH" i="1" dirty="0"/>
          </a:p>
          <a:p>
            <a:r>
              <a:rPr lang="de-CH" dirty="0" err="1" smtClean="0"/>
              <a:t>Which</a:t>
            </a:r>
            <a:r>
              <a:rPr lang="de-CH" dirty="0" smtClean="0"/>
              <a:t> </a:t>
            </a:r>
            <a:r>
              <a:rPr lang="de-CH" dirty="0" err="1" smtClean="0"/>
              <a:t>coin</a:t>
            </a:r>
            <a:r>
              <a:rPr lang="de-CH" dirty="0" smtClean="0"/>
              <a:t> was </a:t>
            </a:r>
            <a:r>
              <a:rPr lang="de-CH" dirty="0" err="1" smtClean="0"/>
              <a:t>most</a:t>
            </a:r>
            <a:r>
              <a:rPr lang="de-CH" dirty="0" smtClean="0"/>
              <a:t> </a:t>
            </a:r>
            <a:r>
              <a:rPr lang="de-CH" dirty="0" err="1" smtClean="0"/>
              <a:t>likely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?</a:t>
            </a:r>
            <a:endParaRPr lang="de-CH" dirty="0"/>
          </a:p>
          <a:p>
            <a:pPr algn="ctr">
              <a:buFontTx/>
              <a:buNone/>
            </a:pPr>
            <a:endParaRPr lang="en-US" dirty="0"/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204913" y="2146300"/>
            <a:ext cx="114408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 err="1" smtClean="0"/>
              <a:t>Coin</a:t>
            </a:r>
            <a:r>
              <a:rPr lang="de-CH" b="1" dirty="0" smtClean="0"/>
              <a:t> 0</a:t>
            </a:r>
            <a:endParaRPr lang="de-CH" b="1" dirty="0"/>
          </a:p>
          <a:p>
            <a:r>
              <a:rPr lang="de-CH" dirty="0" smtClean="0"/>
              <a:t>Real </a:t>
            </a:r>
            <a:r>
              <a:rPr lang="de-CH" dirty="0" err="1" smtClean="0"/>
              <a:t>coin</a:t>
            </a:r>
            <a:endParaRPr lang="en-US" dirty="0"/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5200650" y="2149475"/>
            <a:ext cx="118252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 err="1" smtClean="0"/>
              <a:t>Coin</a:t>
            </a:r>
            <a:r>
              <a:rPr lang="de-CH" b="1" dirty="0" smtClean="0"/>
              <a:t> 1</a:t>
            </a:r>
            <a:r>
              <a:rPr lang="de-CH" dirty="0" smtClean="0"/>
              <a:t> </a:t>
            </a:r>
            <a:endParaRPr lang="de-CH" dirty="0"/>
          </a:p>
          <a:p>
            <a:r>
              <a:rPr lang="de-CH" dirty="0" err="1" smtClean="0"/>
              <a:t>Fake</a:t>
            </a:r>
            <a:r>
              <a:rPr lang="de-CH" dirty="0" smtClean="0"/>
              <a:t> </a:t>
            </a:r>
            <a:r>
              <a:rPr lang="de-CH" dirty="0" err="1" smtClean="0"/>
              <a:t>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8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Procedure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Recognizing</a:t>
            </a:r>
            <a:r>
              <a:rPr lang="de-DE" sz="2800" dirty="0" smtClean="0"/>
              <a:t> </a:t>
            </a:r>
            <a:r>
              <a:rPr lang="de-DE" sz="2800" dirty="0" err="1" smtClean="0"/>
              <a:t>Sequences</a:t>
            </a:r>
            <a:endParaRPr lang="de-DE" sz="2800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78813" cy="51816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Modelling</a:t>
            </a:r>
            <a:endParaRPr lang="de-DE" dirty="0"/>
          </a:p>
          <a:p>
            <a:pPr marL="838200" lvl="1" indent="-381000">
              <a:buFontTx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produce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measurement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probability</a:t>
            </a:r>
            <a:endParaRPr lang="de-DE" dirty="0" smtClean="0"/>
          </a:p>
          <a:p>
            <a:pPr marL="838200" lvl="1" indent="-381000">
              <a:buFontTx/>
              <a:buChar char="•"/>
            </a:pPr>
            <a:endParaRPr lang="de-DE" dirty="0"/>
          </a:p>
          <a:p>
            <a:pPr marL="457200" indent="-457200">
              <a:buFontTx/>
              <a:buAutoNum type="arabicPeriod"/>
            </a:pPr>
            <a:r>
              <a:rPr lang="de-DE" dirty="0" err="1" smtClean="0"/>
              <a:t>Calculation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probability</a:t>
            </a:r>
            <a:endParaRPr lang="de-DE" dirty="0"/>
          </a:p>
          <a:p>
            <a:pPr marL="838200" lvl="1" indent="-381000">
              <a:buFontTx/>
              <a:buChar char="•"/>
            </a:pPr>
            <a:r>
              <a:rPr lang="de-DE" dirty="0" smtClean="0"/>
              <a:t>Formal </a:t>
            </a:r>
            <a:r>
              <a:rPr lang="de-DE" dirty="0" err="1" smtClean="0"/>
              <a:t>description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PDF</a:t>
            </a:r>
            <a:endParaRPr lang="de-DE" dirty="0"/>
          </a:p>
          <a:p>
            <a:pPr marL="838200" lvl="1" indent="-381000">
              <a:buFontTx/>
              <a:buChar char="•"/>
            </a:pPr>
            <a:endParaRPr lang="de-DE" dirty="0"/>
          </a:p>
          <a:p>
            <a:pPr marL="838200" lvl="1" indent="-381000">
              <a:buFontTx/>
              <a:buChar char="•"/>
            </a:pP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endParaRPr lang="de-DE" dirty="0"/>
          </a:p>
          <a:p>
            <a:pPr marL="457200" indent="-457200">
              <a:buFontTx/>
              <a:buAutoNum type="arabicPeriod"/>
            </a:pPr>
            <a:endParaRPr lang="de-DE" dirty="0"/>
          </a:p>
          <a:p>
            <a:pPr marL="457200" indent="-457200">
              <a:buFontTx/>
              <a:buAutoNum type="arabicPeriod"/>
            </a:pPr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classifier</a:t>
            </a:r>
            <a:endParaRPr lang="de-DE" dirty="0"/>
          </a:p>
        </p:txBody>
      </p:sp>
      <p:sp>
        <p:nvSpPr>
          <p:cNvPr id="74756" name="AutoShape 4"/>
          <p:cNvSpPr>
            <a:spLocks noChangeArrowheads="1"/>
          </p:cNvSpPr>
          <p:nvPr/>
        </p:nvSpPr>
        <p:spPr bwMode="auto">
          <a:xfrm>
            <a:off x="3348038" y="4005263"/>
            <a:ext cx="360362" cy="360362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1042988" y="3573463"/>
            <a:ext cx="4977559" cy="13684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0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Coin</a:t>
            </a:r>
            <a:r>
              <a:rPr lang="de-CH" dirty="0" smtClean="0"/>
              <a:t>-Experiment: </a:t>
            </a:r>
            <a:r>
              <a:rPr lang="de-CH" dirty="0"/>
              <a:t>Model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1204913" y="2146300"/>
            <a:ext cx="2516682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 err="1" smtClean="0"/>
              <a:t>Coin</a:t>
            </a:r>
            <a:r>
              <a:rPr lang="de-CH" b="1" dirty="0" smtClean="0"/>
              <a:t> 0</a:t>
            </a:r>
            <a:endParaRPr lang="de-CH" b="1" dirty="0"/>
          </a:p>
          <a:p>
            <a:r>
              <a:rPr lang="de-CH" dirty="0" smtClean="0"/>
              <a:t>Real </a:t>
            </a:r>
            <a:r>
              <a:rPr lang="de-CH" dirty="0" err="1" smtClean="0"/>
              <a:t>coin</a:t>
            </a:r>
            <a:endParaRPr lang="de-CH" dirty="0"/>
          </a:p>
          <a:p>
            <a:endParaRPr lang="de-CH" dirty="0"/>
          </a:p>
          <a:p>
            <a:r>
              <a:rPr lang="de-CH" dirty="0"/>
              <a:t>P</a:t>
            </a:r>
            <a:r>
              <a:rPr lang="de-CH" dirty="0" smtClean="0"/>
              <a:t>(Heads)</a:t>
            </a:r>
            <a:r>
              <a:rPr lang="de-CH" dirty="0"/>
              <a:t>=P</a:t>
            </a:r>
            <a:r>
              <a:rPr lang="de-CH" dirty="0" smtClean="0"/>
              <a:t>(</a:t>
            </a:r>
            <a:r>
              <a:rPr lang="de-CH" dirty="0" err="1" smtClean="0"/>
              <a:t>Tails</a:t>
            </a:r>
            <a:r>
              <a:rPr lang="de-CH" dirty="0" smtClean="0"/>
              <a:t>)</a:t>
            </a:r>
            <a:r>
              <a:rPr lang="de-CH" dirty="0"/>
              <a:t>=0.5</a:t>
            </a:r>
            <a:endParaRPr lang="en-US" dirty="0"/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5200650" y="2149475"/>
            <a:ext cx="296583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 err="1" smtClean="0"/>
              <a:t>Coin</a:t>
            </a:r>
            <a:r>
              <a:rPr lang="de-CH" b="1" dirty="0" smtClean="0"/>
              <a:t> 1</a:t>
            </a:r>
            <a:r>
              <a:rPr lang="de-CH" dirty="0" smtClean="0"/>
              <a:t> </a:t>
            </a:r>
            <a:endParaRPr lang="de-CH" dirty="0"/>
          </a:p>
          <a:p>
            <a:r>
              <a:rPr lang="de-CH" dirty="0" err="1" smtClean="0"/>
              <a:t>Fake</a:t>
            </a:r>
            <a:r>
              <a:rPr lang="de-CH" dirty="0" smtClean="0"/>
              <a:t> </a:t>
            </a:r>
            <a:r>
              <a:rPr lang="de-CH" dirty="0" err="1" smtClean="0"/>
              <a:t>coin</a:t>
            </a:r>
            <a:endParaRPr lang="de-CH" dirty="0"/>
          </a:p>
          <a:p>
            <a:endParaRPr lang="de-CH" dirty="0"/>
          </a:p>
          <a:p>
            <a:r>
              <a:rPr lang="de-CH" dirty="0"/>
              <a:t>P</a:t>
            </a:r>
            <a:r>
              <a:rPr lang="de-CH" dirty="0" smtClean="0"/>
              <a:t>(Heads)</a:t>
            </a:r>
            <a:r>
              <a:rPr lang="de-CH" dirty="0"/>
              <a:t>=0.4, P</a:t>
            </a:r>
            <a:r>
              <a:rPr lang="de-CH" dirty="0" smtClean="0"/>
              <a:t>(</a:t>
            </a:r>
            <a:r>
              <a:rPr lang="de-CH" dirty="0" err="1" smtClean="0"/>
              <a:t>Tails</a:t>
            </a:r>
            <a:r>
              <a:rPr lang="de-CH" dirty="0" smtClean="0"/>
              <a:t>)</a:t>
            </a:r>
            <a:r>
              <a:rPr lang="de-CH" dirty="0"/>
              <a:t>=0.6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66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64029" y="6845722"/>
            <a:ext cx="188640" cy="205383"/>
          </a:xfrm>
          <a:prstGeom prst="rect">
            <a:avLst/>
          </a:prstGeom>
        </p:spPr>
        <p:txBody>
          <a:bodyPr lIns="64291" tIns="32146" rIns="64291" bIns="32146"/>
          <a:lstStyle/>
          <a:p>
            <a:pPr>
              <a:defRPr/>
            </a:pPr>
            <a:fld id="{E7C1AFE5-F468-314A-9FA0-BA4FE7E61880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8444" name="Rectangle 12"/>
          <p:cNvSpPr>
            <a:spLocks noGrp="1" noChangeArrowheads="1"/>
          </p:cNvSpPr>
          <p:nvPr>
            <p:ph type="title"/>
          </p:nvPr>
        </p:nvSpPr>
        <p:spPr>
          <a:xfrm>
            <a:off x="223242" y="375047"/>
            <a:ext cx="8384977" cy="839391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Kai Kunze</a:t>
            </a:r>
          </a:p>
        </p:txBody>
      </p:sp>
      <p:pic>
        <p:nvPicPr>
          <p:cNvPr id="19470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531" y="2568402"/>
            <a:ext cx="4893469" cy="216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9" name="Group 17"/>
          <p:cNvGrpSpPr>
            <a:grpSpLocks/>
          </p:cNvGrpSpPr>
          <p:nvPr/>
        </p:nvGrpSpPr>
        <p:grpSpPr bwMode="auto">
          <a:xfrm>
            <a:off x="5176987" y="2294930"/>
            <a:ext cx="3547318" cy="4455914"/>
            <a:chOff x="0" y="0"/>
            <a:chExt cx="3177" cy="3992"/>
          </a:xfrm>
        </p:grpSpPr>
        <p:pic>
          <p:nvPicPr>
            <p:cNvPr id="1947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177" cy="3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5" name="Oval 15"/>
            <p:cNvSpPr>
              <a:spLocks/>
            </p:cNvSpPr>
            <p:nvPr/>
          </p:nvSpPr>
          <p:spPr bwMode="auto">
            <a:xfrm>
              <a:off x="823" y="3000"/>
              <a:ext cx="101" cy="109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476" name="Oval 16"/>
            <p:cNvSpPr>
              <a:spLocks/>
            </p:cNvSpPr>
            <p:nvPr/>
          </p:nvSpPr>
          <p:spPr bwMode="auto">
            <a:xfrm>
              <a:off x="2488" y="3403"/>
              <a:ext cx="101" cy="109"/>
            </a:xfrm>
            <a:prstGeom prst="ellipse">
              <a:avLst/>
            </a:prstGeom>
            <a:solidFill>
              <a:srgbClr val="241A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9472" name="TextBox 2"/>
          <p:cNvSpPr txBox="1">
            <a:spLocks noChangeArrowheads="1"/>
          </p:cNvSpPr>
          <p:nvPr/>
        </p:nvSpPr>
        <p:spPr bwMode="auto">
          <a:xfrm>
            <a:off x="1598414" y="2079502"/>
            <a:ext cx="129838" cy="95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>
            <a:lvl1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73" name="TextBox 3"/>
          <p:cNvSpPr txBox="1">
            <a:spLocks noChangeArrowheads="1"/>
          </p:cNvSpPr>
          <p:nvPr/>
        </p:nvSpPr>
        <p:spPr bwMode="auto">
          <a:xfrm>
            <a:off x="405990" y="1373400"/>
            <a:ext cx="4822110" cy="415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>
            <a:spAutoFit/>
          </a:bodyPr>
          <a:lstStyle>
            <a:lvl1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from a small village near Heidelberg, Germany</a:t>
            </a:r>
          </a:p>
          <a:p>
            <a:pPr algn="l" eaLnBrk="1" hangingPunct="1"/>
            <a:r>
              <a:rPr lang="en-US" sz="1400" dirty="0" err="1">
                <a:latin typeface="Source Sans Pro"/>
                <a:cs typeface="Source Sans Pro"/>
              </a:rPr>
              <a:t>phD</a:t>
            </a:r>
            <a:r>
              <a:rPr lang="en-US" sz="1400" dirty="0">
                <a:latin typeface="Source Sans Pro"/>
                <a:cs typeface="Source Sans Pro"/>
              </a:rPr>
              <a:t>. from </a:t>
            </a:r>
            <a:r>
              <a:rPr lang="en-US" sz="1400" dirty="0" err="1">
                <a:latin typeface="Source Sans Pro"/>
                <a:cs typeface="Source Sans Pro"/>
              </a:rPr>
              <a:t>Uni</a:t>
            </a:r>
            <a:r>
              <a:rPr lang="en-US" sz="1400" dirty="0">
                <a:latin typeface="Source Sans Pro"/>
                <a:cs typeface="Source Sans Pro"/>
              </a:rPr>
              <a:t> Passau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3 months visiting researcher at the Media Lab (MIT, Cambridge)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internship at Palo Alto Research Center (formerly Xerox </a:t>
            </a:r>
            <a:r>
              <a:rPr lang="en-US" sz="1400" dirty="0" err="1">
                <a:latin typeface="Source Sans Pro"/>
                <a:cs typeface="Source Sans Pro"/>
              </a:rPr>
              <a:t>Parc</a:t>
            </a:r>
            <a:r>
              <a:rPr lang="en-US" sz="1400" dirty="0">
                <a:latin typeface="Source Sans Pro"/>
                <a:cs typeface="Source Sans Pro"/>
              </a:rPr>
              <a:t>)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MSc. thesis at </a:t>
            </a:r>
            <a:r>
              <a:rPr lang="en-US" sz="1400" dirty="0" err="1">
                <a:latin typeface="Source Sans Pro"/>
                <a:cs typeface="Source Sans Pro"/>
              </a:rPr>
              <a:t>Sunlabs</a:t>
            </a:r>
            <a:r>
              <a:rPr lang="en-US" sz="1400" dirty="0">
                <a:latin typeface="Source Sans Pro"/>
                <a:cs typeface="Source Sans Pro"/>
              </a:rPr>
              <a:t>, Grenoble, France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research topics: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pervasive and ubiquitous computing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specialization in </a:t>
            </a:r>
          </a:p>
          <a:p>
            <a:pPr lvl="1" algn="l" eaLnBrk="1" hangingPunct="1"/>
            <a:r>
              <a:rPr lang="en-US" sz="1400" dirty="0">
                <a:latin typeface="Source Sans Pro"/>
                <a:cs typeface="Source Sans Pro"/>
              </a:rPr>
              <a:t>wearable computing</a:t>
            </a:r>
          </a:p>
          <a:p>
            <a:pPr lvl="1" algn="l" eaLnBrk="1" hangingPunct="1"/>
            <a:r>
              <a:rPr lang="en-US" sz="1400" dirty="0">
                <a:latin typeface="Source Sans Pro"/>
                <a:cs typeface="Source Sans Pro"/>
              </a:rPr>
              <a:t>activity recognition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planed focus: 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human computer interaction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participatory sensing</a:t>
            </a:r>
          </a:p>
          <a:p>
            <a:pPr algn="l" eaLnBrk="1" hangingPunct="1"/>
            <a:endParaRPr lang="en-US" sz="1400" dirty="0">
              <a:latin typeface="Source Sans Pro"/>
              <a:cs typeface="Source Sans Pro"/>
            </a:endParaRP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skill set: 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applied pattern recognition / machine learning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scientific methodology / experimental setups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networking and distributed systems</a:t>
            </a:r>
          </a:p>
          <a:p>
            <a:pPr algn="l" eaLnBrk="1" hangingPunct="1"/>
            <a:r>
              <a:rPr lang="en-US" sz="1400" dirty="0">
                <a:latin typeface="Source Sans Pro"/>
                <a:cs typeface="Source Sans Pro"/>
              </a:rPr>
              <a:t>some applied signal processing (filtering)</a:t>
            </a:r>
          </a:p>
        </p:txBody>
      </p:sp>
    </p:spTree>
    <p:extLst>
      <p:ext uri="{BB962C8B-B14F-4D97-AF65-F5344CB8AC3E}">
        <p14:creationId xmlns:p14="http://schemas.microsoft.com/office/powerpoint/2010/main" val="306977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sz="2800" dirty="0" err="1" smtClean="0"/>
              <a:t>Coin</a:t>
            </a:r>
            <a:r>
              <a:rPr lang="de-CH" sz="2800" dirty="0" smtClean="0"/>
              <a:t>-Experiment: </a:t>
            </a:r>
            <a:r>
              <a:rPr lang="de-CH" sz="2800" dirty="0" err="1" smtClean="0"/>
              <a:t>Probabilities</a:t>
            </a:r>
            <a:endParaRPr lang="de-CH" sz="280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0164" y="1425307"/>
            <a:ext cx="8382000" cy="4910137"/>
          </a:xfrm>
        </p:spPr>
        <p:txBody>
          <a:bodyPr/>
          <a:lstStyle/>
          <a:p>
            <a:pPr algn="ctr">
              <a:buFontTx/>
              <a:buNone/>
            </a:pPr>
            <a:endParaRPr lang="de-CH" dirty="0"/>
          </a:p>
          <a:p>
            <a:r>
              <a:rPr lang="de-CH" dirty="0" smtClean="0"/>
              <a:t>State </a:t>
            </a:r>
            <a:r>
              <a:rPr lang="de-CH" dirty="0" err="1" smtClean="0"/>
              <a:t>space</a:t>
            </a:r>
            <a:r>
              <a:rPr lang="de-CH" dirty="0" smtClean="0"/>
              <a:t> X</a:t>
            </a:r>
            <a:r>
              <a:rPr lang="de-CH" dirty="0"/>
              <a:t>, </a:t>
            </a:r>
            <a:r>
              <a:rPr lang="de-CH" dirty="0" err="1" smtClean="0"/>
              <a:t>Coin</a:t>
            </a:r>
            <a:r>
              <a:rPr lang="de-CH" dirty="0" smtClean="0"/>
              <a:t> 0 </a:t>
            </a:r>
            <a:r>
              <a:rPr lang="de-CH" dirty="0" err="1" smtClean="0"/>
              <a:t>or</a:t>
            </a:r>
            <a:r>
              <a:rPr lang="de-CH" dirty="0" smtClean="0"/>
              <a:t> 1</a:t>
            </a:r>
            <a:r>
              <a:rPr lang="de-CH" dirty="0"/>
              <a:t>: </a:t>
            </a:r>
          </a:p>
          <a:p>
            <a:pPr lvl="1" algn="ctr">
              <a:buFontTx/>
              <a:buNone/>
            </a:pPr>
            <a:r>
              <a:rPr lang="de-CH" dirty="0"/>
              <a:t>X={x</a:t>
            </a:r>
            <a:r>
              <a:rPr lang="de-CH" baseline="-25000" dirty="0"/>
              <a:t>0</a:t>
            </a:r>
            <a:r>
              <a:rPr lang="de-CH" dirty="0"/>
              <a:t>,x</a:t>
            </a:r>
            <a:r>
              <a:rPr lang="de-CH" baseline="-25000" dirty="0"/>
              <a:t>1</a:t>
            </a:r>
            <a:r>
              <a:rPr lang="de-CH" dirty="0"/>
              <a:t>}</a:t>
            </a:r>
          </a:p>
          <a:p>
            <a:r>
              <a:rPr lang="de-CH" dirty="0" err="1" smtClean="0"/>
              <a:t>Measurements</a:t>
            </a:r>
            <a:r>
              <a:rPr lang="de-CH" dirty="0" smtClean="0"/>
              <a:t> Z</a:t>
            </a:r>
            <a:r>
              <a:rPr lang="de-CH" dirty="0"/>
              <a:t>, </a:t>
            </a:r>
            <a:r>
              <a:rPr lang="de-CH" dirty="0" err="1" smtClean="0"/>
              <a:t>Sequence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3 </a:t>
            </a:r>
            <a:r>
              <a:rPr lang="de-CH" dirty="0" err="1" smtClean="0"/>
              <a:t>throws</a:t>
            </a:r>
            <a:r>
              <a:rPr lang="de-CH" dirty="0" smtClean="0"/>
              <a:t>:</a:t>
            </a:r>
            <a:endParaRPr lang="de-CH" dirty="0"/>
          </a:p>
          <a:p>
            <a:pPr lvl="1" algn="ctr">
              <a:buFontTx/>
              <a:buNone/>
            </a:pPr>
            <a:r>
              <a:rPr lang="de-CH" dirty="0"/>
              <a:t>Z=</a:t>
            </a:r>
            <a:r>
              <a:rPr lang="de-CH" dirty="0" smtClean="0"/>
              <a:t>{H,</a:t>
            </a:r>
            <a:r>
              <a:rPr lang="de-CH" dirty="0"/>
              <a:t>T</a:t>
            </a:r>
            <a:r>
              <a:rPr lang="de-CH" dirty="0" smtClean="0"/>
              <a:t>}</a:t>
            </a:r>
            <a:r>
              <a:rPr lang="de-CH" baseline="70000" dirty="0"/>
              <a:t>3</a:t>
            </a:r>
          </a:p>
          <a:p>
            <a:r>
              <a:rPr lang="de-CH" dirty="0"/>
              <a:t>A priori </a:t>
            </a:r>
            <a:r>
              <a:rPr lang="de-CH" dirty="0" err="1" smtClean="0"/>
              <a:t>probabilities</a:t>
            </a:r>
            <a:r>
              <a:rPr lang="de-CH" dirty="0" smtClean="0"/>
              <a:t>: </a:t>
            </a:r>
            <a:endParaRPr lang="de-CH" dirty="0"/>
          </a:p>
          <a:p>
            <a:pPr lvl="1" algn="ctr">
              <a:buFontTx/>
              <a:buNone/>
            </a:pPr>
            <a:r>
              <a:rPr lang="de-CH" dirty="0"/>
              <a:t>P</a:t>
            </a:r>
            <a:r>
              <a:rPr lang="de-CH" dirty="0" smtClean="0"/>
              <a:t>(H,</a:t>
            </a:r>
            <a:r>
              <a:rPr lang="de-CH" dirty="0"/>
              <a:t>T</a:t>
            </a:r>
            <a:r>
              <a:rPr lang="de-CH" dirty="0" smtClean="0"/>
              <a:t>,</a:t>
            </a:r>
            <a:r>
              <a:rPr lang="de-CH" dirty="0"/>
              <a:t>T</a:t>
            </a:r>
            <a:r>
              <a:rPr lang="de-CH" dirty="0" smtClean="0"/>
              <a:t>¦ </a:t>
            </a:r>
            <a:r>
              <a:rPr lang="de-CH" dirty="0"/>
              <a:t>x</a:t>
            </a:r>
            <a:r>
              <a:rPr lang="de-CH" baseline="-25000" dirty="0"/>
              <a:t>0</a:t>
            </a:r>
            <a:r>
              <a:rPr lang="de-CH" dirty="0"/>
              <a:t>)=P</a:t>
            </a:r>
            <a:r>
              <a:rPr lang="de-CH" dirty="0" smtClean="0"/>
              <a:t>(H¦ </a:t>
            </a:r>
            <a:r>
              <a:rPr lang="de-CH" dirty="0"/>
              <a:t>x</a:t>
            </a:r>
            <a:r>
              <a:rPr lang="de-CH" baseline="-25000" dirty="0"/>
              <a:t>0</a:t>
            </a:r>
            <a:r>
              <a:rPr lang="de-CH" dirty="0"/>
              <a:t>)P</a:t>
            </a:r>
            <a:r>
              <a:rPr lang="de-CH" dirty="0" smtClean="0"/>
              <a:t>(T¦ </a:t>
            </a:r>
            <a:r>
              <a:rPr lang="de-CH" dirty="0"/>
              <a:t>x</a:t>
            </a:r>
            <a:r>
              <a:rPr lang="de-CH" baseline="-25000" dirty="0"/>
              <a:t>0</a:t>
            </a:r>
            <a:r>
              <a:rPr lang="de-CH" dirty="0"/>
              <a:t>)P</a:t>
            </a:r>
            <a:r>
              <a:rPr lang="de-CH" dirty="0" smtClean="0"/>
              <a:t>(T¦ </a:t>
            </a:r>
            <a:r>
              <a:rPr lang="de-CH" dirty="0"/>
              <a:t>x</a:t>
            </a:r>
            <a:r>
              <a:rPr lang="de-CH" baseline="-25000" dirty="0"/>
              <a:t>0</a:t>
            </a:r>
            <a:r>
              <a:rPr lang="de-CH" dirty="0"/>
              <a:t>)=0.125</a:t>
            </a:r>
          </a:p>
          <a:p>
            <a:pPr lvl="1" algn="ctr">
              <a:buFontTx/>
              <a:buNone/>
            </a:pPr>
            <a:r>
              <a:rPr lang="de-CH" dirty="0"/>
              <a:t>P</a:t>
            </a:r>
            <a:r>
              <a:rPr lang="de-CH" dirty="0" smtClean="0"/>
              <a:t>(H,</a:t>
            </a:r>
            <a:r>
              <a:rPr lang="de-CH" dirty="0"/>
              <a:t>T</a:t>
            </a:r>
            <a:r>
              <a:rPr lang="de-CH" dirty="0" smtClean="0"/>
              <a:t>,</a:t>
            </a:r>
            <a:r>
              <a:rPr lang="de-CH" dirty="0"/>
              <a:t>T</a:t>
            </a:r>
            <a:r>
              <a:rPr lang="de-CH" dirty="0" smtClean="0"/>
              <a:t>¦ </a:t>
            </a:r>
            <a:r>
              <a:rPr lang="de-CH" dirty="0"/>
              <a:t>x</a:t>
            </a:r>
            <a:r>
              <a:rPr lang="de-CH" baseline="-25000" dirty="0"/>
              <a:t>1</a:t>
            </a:r>
            <a:r>
              <a:rPr lang="de-CH" dirty="0"/>
              <a:t>)=P</a:t>
            </a:r>
            <a:r>
              <a:rPr lang="de-CH" dirty="0" smtClean="0"/>
              <a:t>(H¦ </a:t>
            </a:r>
            <a:r>
              <a:rPr lang="de-CH" dirty="0"/>
              <a:t>x</a:t>
            </a:r>
            <a:r>
              <a:rPr lang="de-CH" baseline="-25000" dirty="0"/>
              <a:t>1</a:t>
            </a:r>
            <a:r>
              <a:rPr lang="de-CH" dirty="0"/>
              <a:t>)P</a:t>
            </a:r>
            <a:r>
              <a:rPr lang="de-CH" dirty="0" smtClean="0"/>
              <a:t>(T¦ </a:t>
            </a:r>
            <a:r>
              <a:rPr lang="de-CH" dirty="0"/>
              <a:t>x</a:t>
            </a:r>
            <a:r>
              <a:rPr lang="de-CH" baseline="-25000" dirty="0"/>
              <a:t>1</a:t>
            </a:r>
            <a:r>
              <a:rPr lang="de-CH" dirty="0"/>
              <a:t>)P</a:t>
            </a:r>
            <a:r>
              <a:rPr lang="de-CH" dirty="0" smtClean="0"/>
              <a:t>(T¦ </a:t>
            </a:r>
            <a:r>
              <a:rPr lang="de-CH" dirty="0"/>
              <a:t>x</a:t>
            </a:r>
            <a:r>
              <a:rPr lang="de-CH" baseline="-25000" dirty="0"/>
              <a:t>1</a:t>
            </a:r>
            <a:r>
              <a:rPr lang="de-CH" dirty="0"/>
              <a:t>)=0.144</a:t>
            </a:r>
          </a:p>
        </p:txBody>
      </p:sp>
    </p:spTree>
    <p:extLst>
      <p:ext uri="{BB962C8B-B14F-4D97-AF65-F5344CB8AC3E}">
        <p14:creationId xmlns:p14="http://schemas.microsoft.com/office/powerpoint/2010/main" val="2276188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Coin</a:t>
            </a:r>
            <a:r>
              <a:rPr lang="de-CH" dirty="0" smtClean="0"/>
              <a:t>-Experiment: </a:t>
            </a:r>
            <a:r>
              <a:rPr lang="de-CH" dirty="0" err="1" smtClean="0"/>
              <a:t>Classification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u="sng" dirty="0" smtClean="0"/>
              <a:t>MAP using Bayes</a:t>
            </a:r>
          </a:p>
          <a:p>
            <a:r>
              <a:rPr lang="en-US" dirty="0" smtClean="0"/>
              <a:t>Event probabilities</a:t>
            </a:r>
          </a:p>
          <a:p>
            <a:pPr lvl="1" algn="ctr">
              <a:buFontTx/>
              <a:buNone/>
            </a:pPr>
            <a:r>
              <a:rPr lang="en-US" dirty="0" smtClean="0"/>
              <a:t>P(x</a:t>
            </a:r>
            <a:r>
              <a:rPr lang="en-US" baseline="-25000" dirty="0" smtClean="0"/>
              <a:t>0</a:t>
            </a:r>
            <a:r>
              <a:rPr lang="en-US" dirty="0" smtClean="0"/>
              <a:t>)=P(x</a:t>
            </a:r>
            <a:r>
              <a:rPr lang="en-US" baseline="-25000" dirty="0" smtClean="0"/>
              <a:t>1</a:t>
            </a:r>
            <a:r>
              <a:rPr lang="en-US" dirty="0" smtClean="0"/>
              <a:t>)=0.5</a:t>
            </a:r>
          </a:p>
          <a:p>
            <a:r>
              <a:rPr lang="en-US" dirty="0" smtClean="0"/>
              <a:t>Normalization</a:t>
            </a:r>
          </a:p>
          <a:p>
            <a:pPr lvl="1" algn="ctr">
              <a:buFontTx/>
              <a:buNone/>
            </a:pPr>
            <a:r>
              <a:rPr lang="en-US" dirty="0" smtClean="0"/>
              <a:t>P(H,</a:t>
            </a:r>
            <a:r>
              <a:rPr lang="en-US" dirty="0"/>
              <a:t>T</a:t>
            </a:r>
            <a:r>
              <a:rPr lang="en-US" dirty="0" smtClean="0"/>
              <a:t>,</a:t>
            </a:r>
            <a:r>
              <a:rPr lang="en-US" dirty="0"/>
              <a:t>T</a:t>
            </a:r>
            <a:r>
              <a:rPr lang="en-US" dirty="0" smtClean="0"/>
              <a:t>)= (P(H,</a:t>
            </a:r>
            <a:r>
              <a:rPr lang="en-US" dirty="0"/>
              <a:t>T</a:t>
            </a:r>
            <a:r>
              <a:rPr lang="en-US" dirty="0" smtClean="0"/>
              <a:t>,</a:t>
            </a:r>
            <a:r>
              <a:rPr lang="en-US" dirty="0"/>
              <a:t>T</a:t>
            </a:r>
            <a:r>
              <a:rPr lang="en-US" dirty="0" smtClean="0"/>
              <a:t>¦ x</a:t>
            </a:r>
            <a:r>
              <a:rPr lang="en-US" baseline="-25000" dirty="0" smtClean="0"/>
              <a:t>0</a:t>
            </a:r>
            <a:r>
              <a:rPr lang="en-US" dirty="0" smtClean="0"/>
              <a:t>)+ P(H,</a:t>
            </a:r>
            <a:r>
              <a:rPr lang="en-US" dirty="0"/>
              <a:t>T</a:t>
            </a:r>
            <a:r>
              <a:rPr lang="en-US" dirty="0" smtClean="0"/>
              <a:t>,</a:t>
            </a:r>
            <a:r>
              <a:rPr lang="en-US" dirty="0"/>
              <a:t>T</a:t>
            </a:r>
            <a:r>
              <a:rPr lang="en-US" dirty="0" smtClean="0"/>
              <a:t>¦ x</a:t>
            </a:r>
            <a:r>
              <a:rPr lang="en-US" baseline="-25000" dirty="0" smtClean="0"/>
              <a:t>1</a:t>
            </a:r>
            <a:r>
              <a:rPr lang="en-US" dirty="0" smtClean="0"/>
              <a:t>))/2=0.132</a:t>
            </a:r>
          </a:p>
          <a:p>
            <a:r>
              <a:rPr lang="en-US" dirty="0" smtClean="0"/>
              <a:t>A posteriori probabilities:</a:t>
            </a:r>
          </a:p>
          <a:p>
            <a:pPr lvl="1" algn="ctr">
              <a:buFontTx/>
              <a:buNone/>
            </a:pPr>
            <a:r>
              <a:rPr lang="en-US" dirty="0" smtClean="0"/>
              <a:t>P(x</a:t>
            </a:r>
            <a:r>
              <a:rPr lang="en-US" baseline="-25000" dirty="0" smtClean="0"/>
              <a:t>0</a:t>
            </a:r>
            <a:r>
              <a:rPr lang="en-US" dirty="0" smtClean="0"/>
              <a:t>¦H,</a:t>
            </a:r>
            <a:r>
              <a:rPr lang="en-US" dirty="0"/>
              <a:t>T</a:t>
            </a:r>
            <a:r>
              <a:rPr lang="en-US" dirty="0" smtClean="0"/>
              <a:t>,</a:t>
            </a:r>
            <a:r>
              <a:rPr lang="en-US" dirty="0"/>
              <a:t>T</a:t>
            </a:r>
            <a:r>
              <a:rPr lang="en-US" dirty="0" smtClean="0"/>
              <a:t>)=(0.125*0.5)/0.132= 0.465</a:t>
            </a:r>
          </a:p>
          <a:p>
            <a:pPr lvl="1" algn="ctr">
              <a:buFontTx/>
              <a:buNone/>
            </a:pPr>
            <a:r>
              <a:rPr lang="en-US" dirty="0" smtClean="0"/>
              <a:t>P(x</a:t>
            </a:r>
            <a:r>
              <a:rPr lang="en-US" baseline="-25000" dirty="0" smtClean="0"/>
              <a:t>1</a:t>
            </a:r>
            <a:r>
              <a:rPr lang="en-US" dirty="0" smtClean="0"/>
              <a:t>¦</a:t>
            </a:r>
            <a:r>
              <a:rPr lang="en-US" dirty="0"/>
              <a:t>H</a:t>
            </a:r>
            <a:r>
              <a:rPr lang="en-US" dirty="0" smtClean="0"/>
              <a:t>,</a:t>
            </a:r>
            <a:r>
              <a:rPr lang="en-US" dirty="0"/>
              <a:t>T</a:t>
            </a:r>
            <a:r>
              <a:rPr lang="en-US" dirty="0" smtClean="0"/>
              <a:t>,T)=(0.144*0.5)/0.132= 0.535</a:t>
            </a:r>
          </a:p>
          <a:p>
            <a:r>
              <a:rPr lang="en-US" dirty="0" smtClean="0"/>
              <a:t>Maximum a posteriori (MAP) estimation: </a:t>
            </a:r>
          </a:p>
          <a:p>
            <a:pPr lvl="1" algn="ctr">
              <a:buFontTx/>
              <a:buNone/>
            </a:pPr>
            <a:r>
              <a:rPr lang="en-US" dirty="0" smtClean="0"/>
              <a:t>P(x</a:t>
            </a:r>
            <a:r>
              <a:rPr lang="en-US" baseline="-25000" dirty="0" smtClean="0"/>
              <a:t>1</a:t>
            </a:r>
            <a:r>
              <a:rPr lang="en-US" dirty="0" smtClean="0"/>
              <a:t>¦H,</a:t>
            </a:r>
            <a:r>
              <a:rPr lang="en-US" dirty="0"/>
              <a:t>T</a:t>
            </a:r>
            <a:r>
              <a:rPr lang="en-US" dirty="0" smtClean="0"/>
              <a:t>,</a:t>
            </a:r>
            <a:r>
              <a:rPr lang="en-US" dirty="0"/>
              <a:t>T</a:t>
            </a:r>
            <a:r>
              <a:rPr lang="en-US" dirty="0" smtClean="0"/>
              <a:t>)&gt;P(x</a:t>
            </a:r>
            <a:r>
              <a:rPr lang="en-US" baseline="-25000" dirty="0" smtClean="0"/>
              <a:t>0</a:t>
            </a:r>
            <a:r>
              <a:rPr lang="en-US" dirty="0" smtClean="0"/>
              <a:t>¦H,</a:t>
            </a:r>
            <a:r>
              <a:rPr lang="en-US" dirty="0"/>
              <a:t>T</a:t>
            </a:r>
            <a:r>
              <a:rPr lang="en-US" dirty="0" smtClean="0"/>
              <a:t>,</a:t>
            </a:r>
            <a:r>
              <a:rPr lang="en-US" dirty="0"/>
              <a:t>T</a:t>
            </a:r>
            <a:r>
              <a:rPr lang="en-US" dirty="0" smtClean="0"/>
              <a:t>) -&gt; x</a:t>
            </a:r>
            <a:r>
              <a:rPr lang="en-US" baseline="-25000" dirty="0" smtClean="0"/>
              <a:t>1</a:t>
            </a:r>
            <a:r>
              <a:rPr lang="en-US" dirty="0" smtClean="0"/>
              <a:t> (fake coin)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04" y="1666633"/>
            <a:ext cx="2859029" cy="6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 sequences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Scope and problems</a:t>
            </a:r>
          </a:p>
          <a:p>
            <a:r>
              <a:rPr lang="en-US" b="1" u="sng" dirty="0" smtClean="0"/>
              <a:t>Example: complex </a:t>
            </a:r>
            <a:r>
              <a:rPr lang="en-US" b="1" u="sng" dirty="0" err="1" smtClean="0"/>
              <a:t>seqeunces</a:t>
            </a:r>
            <a:r>
              <a:rPr lang="en-US" b="1" u="sng" dirty="0" smtClean="0"/>
              <a:t> of coin tosses</a:t>
            </a:r>
          </a:p>
          <a:p>
            <a:pPr lvl="1"/>
            <a:r>
              <a:rPr lang="en-US" b="1" u="sng" dirty="0" smtClean="0"/>
              <a:t>Naive </a:t>
            </a:r>
            <a:r>
              <a:rPr lang="en-US" b="1" u="sng" dirty="0" err="1" smtClean="0"/>
              <a:t>caluclation</a:t>
            </a:r>
            <a:endParaRPr lang="en-US" b="1" u="sng" dirty="0" smtClean="0"/>
          </a:p>
          <a:p>
            <a:pPr lvl="1"/>
            <a:r>
              <a:rPr lang="en-US" dirty="0" smtClean="0"/>
              <a:t>Better representation</a:t>
            </a:r>
          </a:p>
          <a:p>
            <a:pPr lvl="1"/>
            <a:r>
              <a:rPr lang="en-US" dirty="0" smtClean="0"/>
              <a:t>Better algorithms</a:t>
            </a:r>
          </a:p>
          <a:p>
            <a:r>
              <a:rPr lang="en-US" dirty="0" smtClean="0"/>
              <a:t>Hidden Markov Models</a:t>
            </a:r>
          </a:p>
          <a:p>
            <a:pPr lvl="1"/>
            <a:r>
              <a:rPr lang="en-US" dirty="0" smtClean="0"/>
              <a:t>Formal description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Coin</a:t>
            </a:r>
            <a:r>
              <a:rPr lang="de-CH" dirty="0" smtClean="0"/>
              <a:t> </a:t>
            </a:r>
            <a:r>
              <a:rPr lang="de-CH" dirty="0" err="1" smtClean="0"/>
              <a:t>experiment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switching</a:t>
            </a:r>
            <a:r>
              <a:rPr lang="de-CH" dirty="0" smtClean="0"/>
              <a:t> </a:t>
            </a:r>
            <a:r>
              <a:rPr lang="de-CH" dirty="0" err="1" smtClean="0"/>
              <a:t>coins</a:t>
            </a:r>
            <a:endParaRPr lang="de-CH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57413"/>
            <a:ext cx="8077200" cy="4800600"/>
          </a:xfrm>
        </p:spPr>
        <p:txBody>
          <a:bodyPr/>
          <a:lstStyle/>
          <a:p>
            <a:pPr marL="457200" indent="-457200"/>
            <a:r>
              <a:rPr lang="de-CH" dirty="0" err="1" smtClean="0"/>
              <a:t>Probability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switching</a:t>
            </a:r>
            <a:r>
              <a:rPr lang="de-CH" dirty="0" smtClean="0"/>
              <a:t> </a:t>
            </a:r>
            <a:r>
              <a:rPr lang="de-CH" dirty="0" err="1" smtClean="0"/>
              <a:t>coins</a:t>
            </a:r>
            <a:r>
              <a:rPr lang="de-CH" dirty="0" smtClean="0"/>
              <a:t> </a:t>
            </a:r>
            <a:r>
              <a:rPr lang="de-CH" dirty="0" err="1" smtClean="0"/>
              <a:t>between</a:t>
            </a:r>
            <a:r>
              <a:rPr lang="de-CH" dirty="0" smtClean="0"/>
              <a:t> </a:t>
            </a:r>
            <a:r>
              <a:rPr lang="de-CH" dirty="0" err="1" smtClean="0"/>
              <a:t>throws</a:t>
            </a:r>
            <a:endParaRPr lang="de-CH" dirty="0"/>
          </a:p>
          <a:p>
            <a:pPr marL="838200" lvl="1" indent="-381000" algn="ctr">
              <a:buFontTx/>
              <a:buNone/>
            </a:pPr>
            <a:r>
              <a:rPr lang="de-CH" dirty="0"/>
              <a:t>P(x</a:t>
            </a:r>
            <a:r>
              <a:rPr lang="de-CH" baseline="-25000" dirty="0"/>
              <a:t>0</a:t>
            </a:r>
            <a:r>
              <a:rPr lang="de-CH" dirty="0"/>
              <a:t> -&gt; x</a:t>
            </a:r>
            <a:r>
              <a:rPr lang="de-CH" baseline="-25000" dirty="0"/>
              <a:t>1</a:t>
            </a:r>
            <a:r>
              <a:rPr lang="de-CH" dirty="0"/>
              <a:t>)=0.5 =&gt; P(x</a:t>
            </a:r>
            <a:r>
              <a:rPr lang="de-CH" baseline="-25000" dirty="0"/>
              <a:t>0</a:t>
            </a:r>
            <a:r>
              <a:rPr lang="de-CH" dirty="0"/>
              <a:t> -&gt; x</a:t>
            </a:r>
            <a:r>
              <a:rPr lang="de-CH" baseline="-25000" dirty="0"/>
              <a:t>0</a:t>
            </a:r>
            <a:r>
              <a:rPr lang="de-CH" dirty="0"/>
              <a:t>)=0.5</a:t>
            </a:r>
          </a:p>
          <a:p>
            <a:pPr marL="838200" lvl="1" indent="-381000" algn="ctr">
              <a:buFontTx/>
              <a:buNone/>
            </a:pPr>
            <a:r>
              <a:rPr lang="de-CH" dirty="0"/>
              <a:t>P(x</a:t>
            </a:r>
            <a:r>
              <a:rPr lang="de-CH" baseline="-25000" dirty="0"/>
              <a:t>1</a:t>
            </a:r>
            <a:r>
              <a:rPr lang="de-CH" dirty="0"/>
              <a:t> -&gt;x</a:t>
            </a:r>
            <a:r>
              <a:rPr lang="de-CH" baseline="-25000" dirty="0"/>
              <a:t>0</a:t>
            </a:r>
            <a:r>
              <a:rPr lang="de-CH" dirty="0"/>
              <a:t>)=0.5 =&gt; P(x</a:t>
            </a:r>
            <a:r>
              <a:rPr lang="de-CH" baseline="-25000" dirty="0"/>
              <a:t>1</a:t>
            </a:r>
            <a:r>
              <a:rPr lang="de-CH" dirty="0"/>
              <a:t> -&gt; x</a:t>
            </a:r>
            <a:r>
              <a:rPr lang="de-CH" baseline="-25000" dirty="0"/>
              <a:t>1</a:t>
            </a:r>
            <a:r>
              <a:rPr lang="de-CH" dirty="0"/>
              <a:t>)=0.5</a:t>
            </a:r>
          </a:p>
          <a:p>
            <a:pPr marL="838200" lvl="1" indent="-381000">
              <a:buFontTx/>
              <a:buNone/>
            </a:pPr>
            <a:r>
              <a:rPr lang="de-CH" dirty="0"/>
              <a:t>      </a:t>
            </a:r>
            <a:r>
              <a:rPr lang="de-CH" dirty="0" err="1" smtClean="0"/>
              <a:t>initial</a:t>
            </a:r>
            <a:r>
              <a:rPr lang="de-CH" dirty="0" smtClean="0"/>
              <a:t> </a:t>
            </a:r>
            <a:r>
              <a:rPr lang="de-CH" dirty="0" err="1" smtClean="0"/>
              <a:t>probabilities</a:t>
            </a:r>
            <a:r>
              <a:rPr lang="de-CH" dirty="0" smtClean="0"/>
              <a:t> P</a:t>
            </a:r>
            <a:r>
              <a:rPr lang="de-CH" baseline="-25000" dirty="0" smtClean="0"/>
              <a:t>I</a:t>
            </a:r>
            <a:r>
              <a:rPr lang="de-CH" dirty="0"/>
              <a:t>(x</a:t>
            </a:r>
            <a:r>
              <a:rPr lang="de-CH" baseline="-25000" dirty="0"/>
              <a:t>0</a:t>
            </a:r>
            <a:r>
              <a:rPr lang="de-CH" dirty="0"/>
              <a:t>) =P</a:t>
            </a:r>
            <a:r>
              <a:rPr lang="de-CH" baseline="-25000" dirty="0"/>
              <a:t>I</a:t>
            </a:r>
            <a:r>
              <a:rPr lang="de-CH" dirty="0"/>
              <a:t> (x</a:t>
            </a:r>
            <a:r>
              <a:rPr lang="de-CH" baseline="-25000" dirty="0"/>
              <a:t>1</a:t>
            </a:r>
            <a:r>
              <a:rPr lang="de-CH" dirty="0"/>
              <a:t>)=0.5</a:t>
            </a:r>
          </a:p>
          <a:p>
            <a:pPr marL="457200" indent="-457200"/>
            <a:endParaRPr lang="de-CH" dirty="0"/>
          </a:p>
          <a:p>
            <a:pPr marL="457200" indent="-457200"/>
            <a:r>
              <a:rPr lang="de-CH" dirty="0" err="1" smtClean="0"/>
              <a:t>We</a:t>
            </a:r>
            <a:r>
              <a:rPr lang="de-CH" dirty="0" smtClean="0"/>
              <a:t> still </a:t>
            </a:r>
            <a:r>
              <a:rPr lang="de-CH" dirty="0" err="1" smtClean="0"/>
              <a:t>observe</a:t>
            </a:r>
            <a:r>
              <a:rPr lang="de-CH" dirty="0" smtClean="0"/>
              <a:t> </a:t>
            </a:r>
            <a:r>
              <a:rPr lang="de-CH" dirty="0" err="1" smtClean="0"/>
              <a:t>z</a:t>
            </a:r>
            <a:r>
              <a:rPr lang="de-CH" dirty="0"/>
              <a:t>=(K,Z,Z) </a:t>
            </a:r>
            <a:r>
              <a:rPr lang="de-CH" dirty="0" smtClean="0"/>
              <a:t>:</a:t>
            </a:r>
            <a:endParaRPr lang="de-CH" dirty="0"/>
          </a:p>
          <a:p>
            <a:pPr marL="838200" lvl="1" indent="-381000">
              <a:buFontTx/>
              <a:buAutoNum type="arabicPeriod"/>
            </a:pP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most</a:t>
            </a:r>
            <a:r>
              <a:rPr lang="de-CH" dirty="0" smtClean="0"/>
              <a:t> </a:t>
            </a:r>
            <a:r>
              <a:rPr lang="de-CH" dirty="0" err="1" smtClean="0"/>
              <a:t>likely</a:t>
            </a:r>
            <a:r>
              <a:rPr lang="de-CH" dirty="0" smtClean="0"/>
              <a:t> </a:t>
            </a:r>
            <a:r>
              <a:rPr lang="de-CH" dirty="0" err="1" smtClean="0"/>
              <a:t>sequence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coins</a:t>
            </a:r>
            <a:r>
              <a:rPr lang="de-CH" dirty="0" smtClean="0"/>
              <a:t>?</a:t>
            </a:r>
            <a:endParaRPr lang="de-CH" dirty="0"/>
          </a:p>
          <a:p>
            <a:pPr marL="838200" lvl="1" indent="-381000">
              <a:buFontTx/>
              <a:buAutoNum type="arabicPeriod"/>
            </a:pP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probability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z</a:t>
            </a:r>
            <a:r>
              <a:rPr lang="de-CH" dirty="0"/>
              <a:t>=(K,Z,Z) </a:t>
            </a:r>
            <a:r>
              <a:rPr lang="de-CH" dirty="0" smtClean="0"/>
              <a:t>was </a:t>
            </a:r>
            <a:r>
              <a:rPr lang="de-CH" dirty="0" err="1" smtClean="0"/>
              <a:t>created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expriment</a:t>
            </a:r>
            <a:r>
              <a:rPr lang="de-CH" dirty="0" smtClean="0"/>
              <a:t> </a:t>
            </a:r>
            <a:r>
              <a:rPr lang="de-CH" dirty="0" err="1" smtClean="0"/>
              <a:t>described</a:t>
            </a:r>
            <a:r>
              <a:rPr lang="de-CH" dirty="0" smtClean="0"/>
              <a:t> </a:t>
            </a:r>
            <a:r>
              <a:rPr lang="de-CH" dirty="0" err="1" smtClean="0"/>
              <a:t>above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904276" y="1454769"/>
            <a:ext cx="2285849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 err="1" smtClean="0"/>
              <a:t>Coin</a:t>
            </a:r>
            <a:r>
              <a:rPr lang="de-CH" b="1" dirty="0" smtClean="0"/>
              <a:t> 0</a:t>
            </a:r>
            <a:endParaRPr lang="de-CH" b="1" dirty="0"/>
          </a:p>
          <a:p>
            <a:r>
              <a:rPr lang="de-CH" dirty="0"/>
              <a:t>P</a:t>
            </a:r>
            <a:r>
              <a:rPr lang="de-CH" dirty="0" smtClean="0"/>
              <a:t>(Head)</a:t>
            </a:r>
            <a:r>
              <a:rPr lang="de-CH" dirty="0"/>
              <a:t>=P</a:t>
            </a:r>
            <a:r>
              <a:rPr lang="de-CH" dirty="0" smtClean="0"/>
              <a:t>(</a:t>
            </a:r>
            <a:r>
              <a:rPr lang="de-CH" dirty="0" err="1" smtClean="0"/>
              <a:t>Tail</a:t>
            </a:r>
            <a:r>
              <a:rPr lang="de-CH" dirty="0" smtClean="0"/>
              <a:t>)</a:t>
            </a:r>
            <a:r>
              <a:rPr lang="de-CH" dirty="0"/>
              <a:t>=0.5</a:t>
            </a:r>
            <a:endParaRPr lang="en-US" dirty="0"/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4900014" y="1457944"/>
            <a:ext cx="2760701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 err="1" smtClean="0"/>
              <a:t>Coin</a:t>
            </a:r>
            <a:r>
              <a:rPr lang="de-CH" b="1" dirty="0" smtClean="0"/>
              <a:t> 1</a:t>
            </a:r>
            <a:r>
              <a:rPr lang="de-CH" dirty="0" smtClean="0"/>
              <a:t> </a:t>
            </a:r>
            <a:endParaRPr lang="de-CH" dirty="0"/>
          </a:p>
          <a:p>
            <a:r>
              <a:rPr lang="de-CH" dirty="0"/>
              <a:t>P(Kopf)=0.4, P(Zahl)=0.6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18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Coin</a:t>
            </a:r>
            <a:r>
              <a:rPr lang="de-CH" dirty="0" smtClean="0"/>
              <a:t> </a:t>
            </a:r>
            <a:r>
              <a:rPr lang="de-CH" dirty="0" err="1" smtClean="0"/>
              <a:t>experiment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context</a:t>
            </a:r>
            <a:r>
              <a:rPr lang="de-CH" dirty="0" smtClean="0"/>
              <a:t> </a:t>
            </a:r>
            <a:r>
              <a:rPr lang="de-CH" dirty="0" err="1" smtClean="0"/>
              <a:t>recognition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dirty="0" smtClean="0"/>
              <a:t>Probability that the sequence z=(K,Z,Z)was created by the experiment?</a:t>
            </a:r>
          </a:p>
          <a:p>
            <a:pPr marL="838200" lvl="1" indent="-381000"/>
            <a:r>
              <a:rPr lang="en-US" dirty="0" smtClean="0"/>
              <a:t>Every activity could be defined by „coin pairs“</a:t>
            </a:r>
          </a:p>
          <a:p>
            <a:pPr marL="838200" lvl="1" indent="-381000"/>
            <a:endParaRPr lang="en-US" dirty="0" smtClean="0"/>
          </a:p>
          <a:p>
            <a:pPr marL="457200" indent="-457200">
              <a:buFontTx/>
              <a:buAutoNum type="arabicPeriod"/>
            </a:pPr>
            <a:r>
              <a:rPr lang="en-US" dirty="0" smtClean="0"/>
              <a:t>Most probable sequence(s) of coins?</a:t>
            </a:r>
          </a:p>
          <a:p>
            <a:pPr marL="838200" lvl="1" indent="-381000"/>
            <a:r>
              <a:rPr lang="en-US" dirty="0" smtClean="0"/>
              <a:t>Every activity could belong to a specific sequence</a:t>
            </a:r>
          </a:p>
          <a:p>
            <a:pPr marL="45720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30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Calculation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probabilities</a:t>
            </a:r>
            <a:endParaRPr lang="de-CH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space X, all possible sequences of coins</a:t>
            </a:r>
          </a:p>
          <a:p>
            <a:pPr lvl="1" algn="ctr">
              <a:buFontTx/>
              <a:buNone/>
            </a:pPr>
            <a:r>
              <a:rPr lang="en-US" dirty="0" smtClean="0"/>
              <a:t>X={x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</a:t>
            </a:r>
            <a:r>
              <a:rPr lang="en-US" dirty="0" smtClean="0"/>
              <a:t>, 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,........, x</a:t>
            </a:r>
            <a:r>
              <a:rPr lang="en-US" baseline="-25000" dirty="0" smtClean="0"/>
              <a:t>1 </a:t>
            </a:r>
            <a:r>
              <a:rPr lang="en-US" dirty="0" smtClean="0"/>
              <a:t>x</a:t>
            </a:r>
            <a:r>
              <a:rPr lang="en-US" baseline="-25000" dirty="0" smtClean="0"/>
              <a:t>1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}</a:t>
            </a:r>
          </a:p>
          <a:p>
            <a:r>
              <a:rPr lang="en-US" dirty="0" smtClean="0"/>
              <a:t>Measurements Z, Sequence of three throws </a:t>
            </a:r>
          </a:p>
          <a:p>
            <a:pPr lvl="1" algn="ctr">
              <a:buFontTx/>
              <a:buNone/>
            </a:pPr>
            <a:r>
              <a:rPr lang="en-US" dirty="0" smtClean="0"/>
              <a:t>Z={K,Z}</a:t>
            </a:r>
            <a:r>
              <a:rPr lang="en-US" baseline="70000" dirty="0" smtClean="0"/>
              <a:t>3</a:t>
            </a:r>
          </a:p>
          <a:p>
            <a:r>
              <a:rPr lang="en-US" dirty="0" smtClean="0"/>
              <a:t>probabilities</a:t>
            </a:r>
          </a:p>
          <a:p>
            <a:pPr lvl="1" algn="ctr">
              <a:buFontTx/>
              <a:buNone/>
            </a:pPr>
            <a:r>
              <a:rPr lang="en-US" dirty="0" smtClean="0"/>
              <a:t>P(K,Z,Z, 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</a:t>
            </a:r>
            <a:r>
              <a:rPr lang="en-US" dirty="0" smtClean="0"/>
              <a:t> )=P(x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</a:t>
            </a:r>
            <a:r>
              <a:rPr lang="en-US" dirty="0" smtClean="0"/>
              <a:t> )*P(K,Z,Z| 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</a:t>
            </a:r>
            <a:r>
              <a:rPr lang="en-US" dirty="0" smtClean="0"/>
              <a:t> )</a:t>
            </a:r>
          </a:p>
          <a:p>
            <a:pPr lvl="1" algn="ctr">
              <a:buFontTx/>
              <a:buNone/>
            </a:pPr>
            <a:r>
              <a:rPr lang="en-US" dirty="0" smtClean="0"/>
              <a:t>=P(x</a:t>
            </a:r>
            <a:r>
              <a:rPr lang="en-US" baseline="-25000" dirty="0" smtClean="0"/>
              <a:t>0</a:t>
            </a:r>
            <a:r>
              <a:rPr lang="en-US" dirty="0" smtClean="0"/>
              <a:t>) P(x</a:t>
            </a:r>
            <a:r>
              <a:rPr lang="en-US" baseline="-25000" dirty="0" smtClean="0"/>
              <a:t>0</a:t>
            </a:r>
            <a:r>
              <a:rPr lang="en-US" dirty="0" smtClean="0"/>
              <a:t>) P(x</a:t>
            </a:r>
            <a:r>
              <a:rPr lang="en-US" baseline="-25000" dirty="0" smtClean="0"/>
              <a:t>0</a:t>
            </a:r>
            <a:r>
              <a:rPr lang="en-US" dirty="0" smtClean="0"/>
              <a:t>)P(K¦ x</a:t>
            </a:r>
            <a:r>
              <a:rPr lang="en-US" baseline="-25000" dirty="0" smtClean="0"/>
              <a:t>0</a:t>
            </a:r>
            <a:r>
              <a:rPr lang="en-US" dirty="0" smtClean="0"/>
              <a:t> ) P(Z¦ x</a:t>
            </a:r>
            <a:r>
              <a:rPr lang="en-US" baseline="-25000" dirty="0" smtClean="0"/>
              <a:t>0</a:t>
            </a:r>
            <a:r>
              <a:rPr lang="en-US" dirty="0" smtClean="0"/>
              <a:t> ) P(Z¦ x</a:t>
            </a:r>
            <a:r>
              <a:rPr lang="en-US" baseline="-25000" dirty="0" smtClean="0"/>
              <a:t>0</a:t>
            </a:r>
            <a:r>
              <a:rPr lang="en-US" dirty="0" smtClean="0"/>
              <a:t> ) </a:t>
            </a:r>
          </a:p>
          <a:p>
            <a:pPr lvl="1" algn="ctr">
              <a:buFontTx/>
              <a:buNone/>
            </a:pPr>
            <a:r>
              <a:rPr lang="en-US" dirty="0" smtClean="0"/>
              <a:t>=(0.5*0.5*0.5)*(0.5*0.5*0.5)= </a:t>
            </a:r>
            <a:r>
              <a:rPr lang="en-US" sz="1600" dirty="0" smtClean="0"/>
              <a:t>0.015625</a:t>
            </a:r>
            <a:endParaRPr lang="en-US" dirty="0" smtClean="0"/>
          </a:p>
          <a:p>
            <a:pPr lvl="1" algn="ctr">
              <a:buFontTx/>
              <a:buNone/>
            </a:pPr>
            <a:r>
              <a:rPr lang="en-US" dirty="0" smtClean="0"/>
              <a:t>P(K,Z,Z, 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)=P(x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)*P(K,Z,Z| 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0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)</a:t>
            </a:r>
          </a:p>
          <a:p>
            <a:pPr lvl="1" algn="ctr">
              <a:buFontTx/>
              <a:buNone/>
            </a:pPr>
            <a:r>
              <a:rPr lang="en-US" dirty="0" smtClean="0"/>
              <a:t>P(x</a:t>
            </a:r>
            <a:r>
              <a:rPr lang="en-US" baseline="-25000" dirty="0" smtClean="0"/>
              <a:t>0</a:t>
            </a:r>
            <a:r>
              <a:rPr lang="en-US" dirty="0" smtClean="0"/>
              <a:t>) P(x</a:t>
            </a:r>
            <a:r>
              <a:rPr lang="en-US" baseline="-25000" dirty="0" smtClean="0"/>
              <a:t>0</a:t>
            </a:r>
            <a:r>
              <a:rPr lang="en-US" dirty="0" smtClean="0"/>
              <a:t>) P(x</a:t>
            </a:r>
            <a:r>
              <a:rPr lang="en-US" baseline="-25000" dirty="0" smtClean="0"/>
              <a:t>1</a:t>
            </a:r>
            <a:r>
              <a:rPr lang="en-US" dirty="0" smtClean="0"/>
              <a:t>) P(K¦ x</a:t>
            </a:r>
            <a:r>
              <a:rPr lang="en-US" baseline="-25000" dirty="0" smtClean="0"/>
              <a:t>0</a:t>
            </a:r>
            <a:r>
              <a:rPr lang="en-US" dirty="0" smtClean="0"/>
              <a:t> ) P(Z¦ x</a:t>
            </a:r>
            <a:r>
              <a:rPr lang="en-US" baseline="-25000" dirty="0" smtClean="0"/>
              <a:t>0</a:t>
            </a:r>
            <a:r>
              <a:rPr lang="en-US" dirty="0" smtClean="0"/>
              <a:t> )P(Z¦ x</a:t>
            </a:r>
            <a:r>
              <a:rPr lang="en-US" baseline="-25000" dirty="0" smtClean="0"/>
              <a:t>1</a:t>
            </a:r>
            <a:r>
              <a:rPr lang="en-US" dirty="0" smtClean="0"/>
              <a:t> ) </a:t>
            </a:r>
          </a:p>
          <a:p>
            <a:pPr lvl="1" algn="ctr">
              <a:buFontTx/>
              <a:buNone/>
            </a:pPr>
            <a:r>
              <a:rPr lang="en-US" dirty="0" smtClean="0"/>
              <a:t>=(0.5*0.5*0.5)*(0.5*0.6*0.5)= </a:t>
            </a:r>
            <a:r>
              <a:rPr lang="en-US" sz="1600" dirty="0" smtClean="0"/>
              <a:t>0.01875</a:t>
            </a:r>
            <a:endParaRPr lang="en-US" dirty="0" smtClean="0"/>
          </a:p>
          <a:p>
            <a:pPr algn="ctr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7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r>
              <a:rPr lang="de-CH" dirty="0" smtClean="0"/>
              <a:t> Table</a:t>
            </a:r>
            <a:endParaRPr lang="de-CH" dirty="0"/>
          </a:p>
        </p:txBody>
      </p:sp>
      <p:graphicFrame>
        <p:nvGraphicFramePr>
          <p:cNvPr id="9312" name="Group 96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164630435"/>
              </p:ext>
            </p:extLst>
          </p:nvPr>
        </p:nvGraphicFramePr>
        <p:xfrm>
          <a:off x="305730" y="1410990"/>
          <a:ext cx="8609668" cy="4829476"/>
        </p:xfrm>
        <a:graphic>
          <a:graphicData uri="http://schemas.openxmlformats.org/drawingml/2006/table">
            <a:tbl>
              <a:tblPr/>
              <a:tblGrid>
                <a:gridCol w="1163512"/>
                <a:gridCol w="2411151"/>
                <a:gridCol w="2215910"/>
                <a:gridCol w="2819095"/>
              </a:tblGrid>
              <a:tr h="537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Sequence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P(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Sequence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P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(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HTT¦Sequence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total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0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0.125*0.125=0.015625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0.5*0.5*0.6=0.150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0.125*0.150=0.01875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0.5*0.6*0.5=0.150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0.125*0.150=0.01875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4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0.5*0.6*0.6=0.180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0.125*.180=</a:t>
                      </a:r>
                      <a:r>
                        <a:rPr kumimoji="0" lang="de-CH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0.0225</a:t>
                      </a:r>
                      <a:endParaRPr kumimoji="0" lang="en-US" sz="16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0.4*0.5*0.5=0.100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0.125*0.100=0.0125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0.4*0.5*0.6=0.120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0.125*0.120=0.015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4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0.4*0.6*0.5=0.120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0.125*0.120=0.015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0.4*0.6*0.6=0.144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0.125*0.144=0.018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305" name="Text Box 89"/>
          <p:cNvSpPr txBox="1">
            <a:spLocks noChangeArrowheads="1"/>
          </p:cNvSpPr>
          <p:nvPr/>
        </p:nvSpPr>
        <p:spPr bwMode="auto">
          <a:xfrm>
            <a:off x="6032340" y="6228651"/>
            <a:ext cx="209014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i="1" u="sng" dirty="0"/>
              <a:t>P</a:t>
            </a:r>
            <a:r>
              <a:rPr lang="de-CH" b="1" i="1" u="sng" dirty="0" smtClean="0"/>
              <a:t>(HTT)</a:t>
            </a:r>
            <a:r>
              <a:rPr lang="de-CH" b="1" i="1" u="sng" dirty="0"/>
              <a:t>=0.136125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2553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Problems</a:t>
            </a:r>
            <a:endParaRPr lang="de-CH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Clarity</a:t>
            </a:r>
          </a:p>
          <a:p>
            <a:pPr lvl="1"/>
            <a:r>
              <a:rPr lang="en-US" i="1" dirty="0" smtClean="0"/>
              <a:t>Number of states N</a:t>
            </a:r>
          </a:p>
          <a:p>
            <a:pPr lvl="1"/>
            <a:r>
              <a:rPr lang="en-US" dirty="0" smtClean="0"/>
              <a:t>Number of measurements/observations </a:t>
            </a:r>
            <a:r>
              <a:rPr lang="en-US" i="1" dirty="0" smtClean="0"/>
              <a:t>T</a:t>
            </a:r>
          </a:p>
          <a:p>
            <a:r>
              <a:rPr lang="en-US" dirty="0" smtClean="0"/>
              <a:t>Exponentially complex:</a:t>
            </a:r>
          </a:p>
          <a:p>
            <a:pPr algn="ctr">
              <a:buFontTx/>
              <a:buNone/>
            </a:pPr>
            <a:r>
              <a:rPr lang="en-US" b="1" i="1" u="sng" dirty="0" smtClean="0"/>
              <a:t>~T*N</a:t>
            </a:r>
            <a:r>
              <a:rPr lang="en-US" b="1" i="1" u="sng" baseline="30000" dirty="0" smtClean="0"/>
              <a:t>T </a:t>
            </a:r>
            <a:endParaRPr lang="en-US" b="1" i="1" u="sng" baseline="30000" dirty="0"/>
          </a:p>
        </p:txBody>
      </p:sp>
    </p:spTree>
    <p:extLst>
      <p:ext uri="{BB962C8B-B14F-4D97-AF65-F5344CB8AC3E}">
        <p14:creationId xmlns:p14="http://schemas.microsoft.com/office/powerpoint/2010/main" val="386462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 sequences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Scope and problems</a:t>
            </a:r>
          </a:p>
          <a:p>
            <a:r>
              <a:rPr lang="en-US" b="1" u="sng" dirty="0" smtClean="0"/>
              <a:t>Example: complex sequences of coin tosses</a:t>
            </a:r>
          </a:p>
          <a:p>
            <a:pPr lvl="1"/>
            <a:r>
              <a:rPr lang="en-US" dirty="0" smtClean="0"/>
              <a:t>Naive calculation</a:t>
            </a:r>
          </a:p>
          <a:p>
            <a:pPr lvl="1"/>
            <a:r>
              <a:rPr lang="en-US" b="1" u="sng" dirty="0" smtClean="0"/>
              <a:t>Better representation</a:t>
            </a:r>
          </a:p>
          <a:p>
            <a:pPr lvl="1"/>
            <a:r>
              <a:rPr lang="en-US" dirty="0" smtClean="0"/>
              <a:t>Better algorithms</a:t>
            </a:r>
          </a:p>
          <a:p>
            <a:r>
              <a:rPr lang="en-US" dirty="0" smtClean="0"/>
              <a:t>Hidden Markov Models</a:t>
            </a:r>
          </a:p>
          <a:p>
            <a:pPr lvl="1"/>
            <a:r>
              <a:rPr lang="en-US" dirty="0" smtClean="0"/>
              <a:t>Formal description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dirty="0" smtClean="0"/>
              <a:t>time discrete processes are easy to describe formally using finite state machine</a:t>
            </a:r>
          </a:p>
          <a:p>
            <a:pPr algn="ctr">
              <a:buFontTx/>
              <a:buNone/>
            </a:pPr>
            <a:endParaRPr lang="en-US" dirty="0" smtClean="0"/>
          </a:p>
          <a:p>
            <a:pPr algn="ctr">
              <a:buFontTx/>
              <a:buNone/>
            </a:pPr>
            <a:endParaRPr lang="en-US" dirty="0" smtClean="0"/>
          </a:p>
          <a:p>
            <a:pPr algn="ctr">
              <a:buFontTx/>
              <a:buNone/>
            </a:pPr>
            <a:endParaRPr lang="en-US" dirty="0" smtClean="0"/>
          </a:p>
          <a:p>
            <a:pPr algn="ctr">
              <a:buFontTx/>
              <a:buNone/>
            </a:pPr>
            <a:r>
              <a:rPr lang="en-US" dirty="0" smtClean="0"/>
              <a:t>Use a probabilistic (Bayesian) version of a finite state machine for process description</a:t>
            </a:r>
            <a:endParaRPr lang="en-US" dirty="0"/>
          </a:p>
        </p:txBody>
      </p:sp>
      <p:sp>
        <p:nvSpPr>
          <p:cNvPr id="83972" name="AutoShape 4"/>
          <p:cNvSpPr>
            <a:spLocks noChangeArrowheads="1"/>
          </p:cNvSpPr>
          <p:nvPr/>
        </p:nvSpPr>
        <p:spPr bwMode="auto">
          <a:xfrm>
            <a:off x="4140200" y="2929906"/>
            <a:ext cx="1081088" cy="936625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Complete</a:t>
            </a:r>
            <a:r>
              <a:rPr lang="de-CH" dirty="0" smtClean="0"/>
              <a:t> </a:t>
            </a:r>
            <a:r>
              <a:rPr lang="de-CH" dirty="0" err="1" smtClean="0"/>
              <a:t>overview</a:t>
            </a:r>
            <a:endParaRPr lang="en-US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smtClean="0"/>
              <a:t>Introduction to Hidden Markov Modelle (HMM)</a:t>
            </a:r>
          </a:p>
          <a:p>
            <a:pPr marL="457200" indent="-457200">
              <a:buFontTx/>
              <a:buAutoNum type="arabicPeriod"/>
            </a:pPr>
            <a:r>
              <a:rPr lang="en-US" smtClean="0"/>
              <a:t>Application to actvitity recognition</a:t>
            </a:r>
          </a:p>
          <a:p>
            <a:pPr marL="457200" indent="-457200">
              <a:buFontTx/>
              <a:buAutoNum type="arabicPeriod"/>
            </a:pPr>
            <a:r>
              <a:rPr lang="en-US" smtClean="0"/>
              <a:t>Estimation of model parameters on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24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States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coin</a:t>
            </a:r>
            <a:r>
              <a:rPr lang="de-CH" dirty="0" smtClean="0"/>
              <a:t> </a:t>
            </a:r>
            <a:r>
              <a:rPr lang="de-CH" dirty="0" err="1" smtClean="0"/>
              <a:t>sequence</a:t>
            </a:r>
            <a:endParaRPr lang="de-CH" dirty="0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5257800"/>
            <a:ext cx="8077200" cy="1371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de-CH" dirty="0" smtClean="0"/>
              <a:t>In </a:t>
            </a:r>
            <a:r>
              <a:rPr lang="de-CH" dirty="0" err="1" smtClean="0"/>
              <a:t>every</a:t>
            </a:r>
            <a:r>
              <a:rPr lang="de-CH" dirty="0" smtClean="0"/>
              <a:t> </a:t>
            </a:r>
            <a:r>
              <a:rPr lang="de-CH" dirty="0" err="1" smtClean="0"/>
              <a:t>discrete</a:t>
            </a:r>
            <a:r>
              <a:rPr lang="de-CH" dirty="0" smtClean="0"/>
              <a:t> time </a:t>
            </a:r>
            <a:r>
              <a:rPr lang="de-CH" dirty="0" err="1" smtClean="0"/>
              <a:t>step</a:t>
            </a:r>
            <a:r>
              <a:rPr lang="de-CH" dirty="0" smtClean="0"/>
              <a:t>:</a:t>
            </a:r>
            <a:endParaRPr lang="de-CH" dirty="0"/>
          </a:p>
          <a:p>
            <a:pPr lvl="1">
              <a:lnSpc>
                <a:spcPct val="110000"/>
              </a:lnSpc>
            </a:pPr>
            <a:r>
              <a:rPr lang="de-CH" dirty="0" smtClean="0"/>
              <a:t>Observation(Heads </a:t>
            </a:r>
            <a:r>
              <a:rPr lang="de-CH" dirty="0" err="1" smtClean="0"/>
              <a:t>or</a:t>
            </a:r>
            <a:r>
              <a:rPr lang="de-CH" dirty="0" smtClean="0"/>
              <a:t> </a:t>
            </a:r>
            <a:r>
              <a:rPr lang="de-CH" dirty="0" err="1" smtClean="0"/>
              <a:t>Tails</a:t>
            </a:r>
            <a:r>
              <a:rPr lang="de-CH" dirty="0" smtClean="0"/>
              <a:t>)</a:t>
            </a:r>
            <a:endParaRPr lang="de-CH" dirty="0"/>
          </a:p>
          <a:p>
            <a:pPr lvl="1">
              <a:lnSpc>
                <a:spcPct val="110000"/>
              </a:lnSpc>
            </a:pPr>
            <a:r>
              <a:rPr lang="de-CH" dirty="0" smtClean="0"/>
              <a:t>Transition (</a:t>
            </a:r>
            <a:r>
              <a:rPr lang="de-CH" dirty="0" err="1" smtClean="0"/>
              <a:t>switch</a:t>
            </a:r>
            <a:r>
              <a:rPr lang="de-CH" dirty="0" smtClean="0"/>
              <a:t> </a:t>
            </a:r>
            <a:r>
              <a:rPr lang="de-CH" dirty="0" err="1" smtClean="0"/>
              <a:t>coin</a:t>
            </a:r>
            <a:r>
              <a:rPr lang="de-CH" dirty="0" smtClean="0"/>
              <a:t> </a:t>
            </a:r>
            <a:r>
              <a:rPr lang="de-CH" dirty="0" err="1" smtClean="0"/>
              <a:t>or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stays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same)</a:t>
            </a:r>
            <a:endParaRPr lang="en-US" dirty="0"/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457200" y="1466850"/>
          <a:ext cx="82296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3" name="Visio" r:id="rId3" imgW="4254480" imgH="1880640" progId="Visio.Drawing.6">
                  <p:embed/>
                </p:oleObj>
              </mc:Choice>
              <mc:Fallback>
                <p:oleObj name="Visio" r:id="rId3" imgW="4254480" imgH="18806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66850"/>
                        <a:ext cx="8229600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375790" y="1504142"/>
            <a:ext cx="6537007" cy="2356020"/>
            <a:chOff x="1375790" y="1504142"/>
            <a:chExt cx="6537007" cy="2356020"/>
          </a:xfrm>
        </p:grpSpPr>
        <p:sp>
          <p:nvSpPr>
            <p:cNvPr id="2" name="TextBox 1"/>
            <p:cNvSpPr txBox="1"/>
            <p:nvPr/>
          </p:nvSpPr>
          <p:spPr>
            <a:xfrm>
              <a:off x="1375790" y="1528573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26210" y="1563391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2961" y="1504142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77917" y="1539417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92248" y="3456013"/>
              <a:ext cx="1165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0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54428" y="3490830"/>
              <a:ext cx="1165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1</a:t>
              </a:r>
              <a:endParaRPr lang="en-US" dirty="0">
                <a:latin typeface="Source Sans Pro"/>
                <a:cs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63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States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coin</a:t>
            </a:r>
            <a:r>
              <a:rPr lang="de-CH" dirty="0"/>
              <a:t> </a:t>
            </a:r>
            <a:r>
              <a:rPr lang="de-CH" dirty="0" err="1"/>
              <a:t>sequence</a:t>
            </a:r>
            <a:endParaRPr lang="de-CH" dirty="0"/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457200" y="1847850"/>
          <a:ext cx="82296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" name="Visio" r:id="rId3" imgW="4254480" imgH="1880640" progId="Visio.Drawing.6">
                  <p:embed/>
                </p:oleObj>
              </mc:Choice>
              <mc:Fallback>
                <p:oleObj name="Visio" r:id="rId3" imgW="4254480" imgH="18806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47850"/>
                        <a:ext cx="8229600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Line 4"/>
          <p:cNvSpPr>
            <a:spLocks noChangeShapeType="1"/>
          </p:cNvSpPr>
          <p:nvPr/>
        </p:nvSpPr>
        <p:spPr bwMode="auto">
          <a:xfrm flipH="1" flipV="1">
            <a:off x="1752600" y="2284413"/>
            <a:ext cx="6858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V="1">
            <a:off x="990600" y="4114800"/>
            <a:ext cx="13716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990600" y="6016625"/>
            <a:ext cx="69068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/>
              <a:t>x</a:t>
            </a:r>
            <a:r>
              <a:rPr lang="de-CH" b="1" baseline="-25000" dirty="0"/>
              <a:t>0</a:t>
            </a:r>
            <a:r>
              <a:rPr lang="de-CH" b="1" dirty="0"/>
              <a:t>, </a:t>
            </a:r>
            <a:r>
              <a:rPr lang="de-CH" b="1" dirty="0" smtClean="0"/>
              <a:t>H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387549" y="1903914"/>
            <a:ext cx="6537007" cy="2356020"/>
            <a:chOff x="1375790" y="1504142"/>
            <a:chExt cx="6537007" cy="2356020"/>
          </a:xfrm>
        </p:grpSpPr>
        <p:sp>
          <p:nvSpPr>
            <p:cNvPr id="8" name="TextBox 7"/>
            <p:cNvSpPr txBox="1"/>
            <p:nvPr/>
          </p:nvSpPr>
          <p:spPr>
            <a:xfrm>
              <a:off x="1375790" y="1528573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26210" y="1563391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32961" y="1504142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77917" y="1539417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92248" y="3456013"/>
              <a:ext cx="1165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0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4428" y="3490830"/>
              <a:ext cx="1165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1</a:t>
              </a:r>
              <a:endParaRPr lang="en-US" dirty="0">
                <a:latin typeface="Source Sans Pro"/>
                <a:cs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57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States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coin</a:t>
            </a:r>
            <a:r>
              <a:rPr lang="de-CH" dirty="0"/>
              <a:t> </a:t>
            </a:r>
            <a:r>
              <a:rPr lang="de-CH" dirty="0" err="1"/>
              <a:t>sequence</a:t>
            </a:r>
            <a:endParaRPr lang="de-CH" dirty="0"/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457200" y="1847850"/>
          <a:ext cx="82296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0" name="Visio" r:id="rId3" imgW="4254480" imgH="1880640" progId="Visio.Drawing.6">
                  <p:embed/>
                </p:oleObj>
              </mc:Choice>
              <mc:Fallback>
                <p:oleObj name="Visio" r:id="rId3" imgW="4254480" imgH="18806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47850"/>
                        <a:ext cx="8229600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Line 5"/>
          <p:cNvSpPr>
            <a:spLocks noChangeShapeType="1"/>
          </p:cNvSpPr>
          <p:nvPr/>
        </p:nvSpPr>
        <p:spPr bwMode="auto">
          <a:xfrm flipV="1">
            <a:off x="6705600" y="2438400"/>
            <a:ext cx="6096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3254" name="Freeform 6"/>
          <p:cNvSpPr>
            <a:spLocks/>
          </p:cNvSpPr>
          <p:nvPr/>
        </p:nvSpPr>
        <p:spPr bwMode="auto">
          <a:xfrm>
            <a:off x="2514600" y="4038600"/>
            <a:ext cx="4191000" cy="1460500"/>
          </a:xfrm>
          <a:custGeom>
            <a:avLst/>
            <a:gdLst>
              <a:gd name="T0" fmla="*/ 0 w 2640"/>
              <a:gd name="T1" fmla="*/ 0 h 920"/>
              <a:gd name="T2" fmla="*/ 1488 w 2640"/>
              <a:gd name="T3" fmla="*/ 912 h 920"/>
              <a:gd name="T4" fmla="*/ 2640 w 2640"/>
              <a:gd name="T5" fmla="*/ 48 h 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0" h="920">
                <a:moveTo>
                  <a:pt x="0" y="0"/>
                </a:moveTo>
                <a:cubicBezTo>
                  <a:pt x="524" y="452"/>
                  <a:pt x="1048" y="904"/>
                  <a:pt x="1488" y="912"/>
                </a:cubicBezTo>
                <a:cubicBezTo>
                  <a:pt x="1928" y="920"/>
                  <a:pt x="2448" y="192"/>
                  <a:pt x="2640" y="4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990600" y="6016625"/>
            <a:ext cx="66907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/>
              <a:t>x</a:t>
            </a:r>
            <a:r>
              <a:rPr lang="de-CH" b="1" baseline="-25000" dirty="0"/>
              <a:t>1</a:t>
            </a:r>
            <a:r>
              <a:rPr lang="de-CH" b="1" dirty="0"/>
              <a:t>, </a:t>
            </a:r>
            <a:r>
              <a:rPr lang="de-CH" b="1" dirty="0" smtClean="0"/>
              <a:t>T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1387549" y="1903914"/>
            <a:ext cx="6537007" cy="2356020"/>
            <a:chOff x="1375790" y="1504142"/>
            <a:chExt cx="6537007" cy="2356020"/>
          </a:xfrm>
        </p:grpSpPr>
        <p:sp>
          <p:nvSpPr>
            <p:cNvPr id="15" name="TextBox 14"/>
            <p:cNvSpPr txBox="1"/>
            <p:nvPr/>
          </p:nvSpPr>
          <p:spPr>
            <a:xfrm>
              <a:off x="1375790" y="1528573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26210" y="1563391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32961" y="1504142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77917" y="1539417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92248" y="3456013"/>
              <a:ext cx="1165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0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54428" y="3490830"/>
              <a:ext cx="1165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1</a:t>
              </a:r>
              <a:endParaRPr lang="en-US" dirty="0">
                <a:latin typeface="Source Sans Pro"/>
                <a:cs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08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States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coin</a:t>
            </a:r>
            <a:r>
              <a:rPr lang="de-CH" dirty="0"/>
              <a:t> </a:t>
            </a:r>
            <a:r>
              <a:rPr lang="de-CH" dirty="0" err="1"/>
              <a:t>sequence</a:t>
            </a:r>
            <a:endParaRPr lang="de-CH" dirty="0"/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457200" y="1847850"/>
          <a:ext cx="82296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4" name="Visio" r:id="rId3" imgW="4254480" imgH="1880640" progId="Visio.Drawing.6">
                  <p:embed/>
                </p:oleObj>
              </mc:Choice>
              <mc:Fallback>
                <p:oleObj name="Visio" r:id="rId3" imgW="4254480" imgH="18806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47850"/>
                        <a:ext cx="8229600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Line 4"/>
          <p:cNvSpPr>
            <a:spLocks noChangeShapeType="1"/>
          </p:cNvSpPr>
          <p:nvPr/>
        </p:nvSpPr>
        <p:spPr bwMode="auto">
          <a:xfrm flipV="1">
            <a:off x="6705600" y="2420938"/>
            <a:ext cx="603250" cy="16176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4280" name="Freeform 8"/>
          <p:cNvSpPr>
            <a:spLocks/>
          </p:cNvSpPr>
          <p:nvPr/>
        </p:nvSpPr>
        <p:spPr bwMode="auto">
          <a:xfrm>
            <a:off x="6705600" y="3581400"/>
            <a:ext cx="1574800" cy="990600"/>
          </a:xfrm>
          <a:custGeom>
            <a:avLst/>
            <a:gdLst>
              <a:gd name="T0" fmla="*/ 0 w 1040"/>
              <a:gd name="T1" fmla="*/ 360 h 904"/>
              <a:gd name="T2" fmla="*/ 816 w 1040"/>
              <a:gd name="T3" fmla="*/ 72 h 904"/>
              <a:gd name="T4" fmla="*/ 912 w 1040"/>
              <a:gd name="T5" fmla="*/ 792 h 904"/>
              <a:gd name="T6" fmla="*/ 48 w 1040"/>
              <a:gd name="T7" fmla="*/ 744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0" h="904">
                <a:moveTo>
                  <a:pt x="0" y="360"/>
                </a:moveTo>
                <a:cubicBezTo>
                  <a:pt x="332" y="180"/>
                  <a:pt x="664" y="0"/>
                  <a:pt x="816" y="72"/>
                </a:cubicBezTo>
                <a:cubicBezTo>
                  <a:pt x="968" y="144"/>
                  <a:pt x="1040" y="680"/>
                  <a:pt x="912" y="792"/>
                </a:cubicBezTo>
                <a:cubicBezTo>
                  <a:pt x="784" y="904"/>
                  <a:pt x="416" y="824"/>
                  <a:pt x="48" y="74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990600" y="6016625"/>
            <a:ext cx="66907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/>
              <a:t>x</a:t>
            </a:r>
            <a:r>
              <a:rPr lang="de-CH" b="1" baseline="-25000" dirty="0"/>
              <a:t>1</a:t>
            </a:r>
            <a:r>
              <a:rPr lang="de-CH" b="1" dirty="0"/>
              <a:t>, </a:t>
            </a:r>
            <a:r>
              <a:rPr lang="de-CH" b="1" dirty="0" smtClean="0"/>
              <a:t>T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387549" y="1903914"/>
            <a:ext cx="6537007" cy="2356020"/>
            <a:chOff x="1375790" y="1504142"/>
            <a:chExt cx="6537007" cy="2356020"/>
          </a:xfrm>
        </p:grpSpPr>
        <p:sp>
          <p:nvSpPr>
            <p:cNvPr id="8" name="TextBox 7"/>
            <p:cNvSpPr txBox="1"/>
            <p:nvPr/>
          </p:nvSpPr>
          <p:spPr>
            <a:xfrm>
              <a:off x="1375790" y="1528573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26210" y="1563391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32961" y="1504142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77917" y="1539417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92248" y="3456013"/>
              <a:ext cx="1165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0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54428" y="3490830"/>
              <a:ext cx="11650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1</a:t>
              </a:r>
              <a:endParaRPr lang="en-US" dirty="0">
                <a:latin typeface="Source Sans Pro"/>
                <a:cs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26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Trellis</a:t>
            </a:r>
            <a:r>
              <a:rPr lang="de-CH" dirty="0" smtClean="0"/>
              <a:t>-Graph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discrete</a:t>
            </a:r>
            <a:r>
              <a:rPr lang="de-CH" dirty="0" smtClean="0"/>
              <a:t> time </a:t>
            </a:r>
            <a:r>
              <a:rPr lang="de-CH" dirty="0" err="1" smtClean="0"/>
              <a:t>series</a:t>
            </a:r>
            <a:endParaRPr lang="de-CH" dirty="0"/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818495"/>
              </p:ext>
            </p:extLst>
          </p:nvPr>
        </p:nvGraphicFramePr>
        <p:xfrm>
          <a:off x="0" y="1347654"/>
          <a:ext cx="7086600" cy="501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9" name="Visio" r:id="rId3" imgW="3864600" imgH="2735280" progId="Visio.Drawing.6">
                  <p:embed/>
                </p:oleObj>
              </mc:Choice>
              <mc:Fallback>
                <p:oleObj name="Visio" r:id="rId3" imgW="3864600" imgH="2735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47654"/>
                        <a:ext cx="7086600" cy="501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7294563" y="1312729"/>
            <a:ext cx="125916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dirty="0"/>
              <a:t>t</a:t>
            </a:r>
            <a:r>
              <a:rPr lang="de-CH" dirty="0" smtClean="0"/>
              <a:t>ime </a:t>
            </a:r>
            <a:r>
              <a:rPr lang="de-CH" dirty="0" err="1" smtClean="0"/>
              <a:t>slices</a:t>
            </a:r>
            <a:endParaRPr lang="en-US" dirty="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7162800" y="5906954"/>
            <a:ext cx="142631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dirty="0" smtClean="0"/>
              <a:t>Observation</a:t>
            </a:r>
          </a:p>
          <a:p>
            <a:r>
              <a:rPr lang="de-CH" dirty="0" smtClean="0"/>
              <a:t>(</a:t>
            </a:r>
            <a:r>
              <a:rPr lang="de-CH" dirty="0" err="1" smtClean="0"/>
              <a:t>output</a:t>
            </a:r>
            <a:r>
              <a:rPr lang="de-CH" dirty="0" smtClean="0"/>
              <a:t>)</a:t>
            </a:r>
            <a:endParaRPr lang="en-US" dirty="0"/>
          </a:p>
        </p:txBody>
      </p:sp>
      <p:sp>
        <p:nvSpPr>
          <p:cNvPr id="12296" name="AutoShape 8"/>
          <p:cNvSpPr>
            <a:spLocks/>
          </p:cNvSpPr>
          <p:nvPr/>
        </p:nvSpPr>
        <p:spPr bwMode="auto">
          <a:xfrm>
            <a:off x="7161213" y="2247767"/>
            <a:ext cx="457200" cy="3200400"/>
          </a:xfrm>
          <a:prstGeom prst="rightBrace">
            <a:avLst>
              <a:gd name="adj1" fmla="val 5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7681913" y="3620954"/>
            <a:ext cx="68219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dirty="0" err="1" smtClean="0"/>
              <a:t>state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34584" y="6255390"/>
            <a:ext cx="33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1288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Trellis</a:t>
            </a:r>
            <a:r>
              <a:rPr lang="de-CH" dirty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coin</a:t>
            </a:r>
            <a:r>
              <a:rPr lang="de-CH" dirty="0" smtClean="0"/>
              <a:t> </a:t>
            </a:r>
            <a:r>
              <a:rPr lang="de-CH" dirty="0" err="1" smtClean="0"/>
              <a:t>sequence</a:t>
            </a:r>
            <a:endParaRPr lang="de-CH" dirty="0"/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552015"/>
              </p:ext>
            </p:extLst>
          </p:nvPr>
        </p:nvGraphicFramePr>
        <p:xfrm>
          <a:off x="0" y="1431252"/>
          <a:ext cx="7162800" cy="503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2" name="Visio" r:id="rId3" imgW="3864600" imgH="2718000" progId="Visio.Drawing.6">
                  <p:embed/>
                </p:oleObj>
              </mc:Choice>
              <mc:Fallback>
                <p:oleObj name="Visio" r:id="rId3" imgW="3864600" imgH="27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31252"/>
                        <a:ext cx="7162800" cy="503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5427571" y="813769"/>
            <a:ext cx="148980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/>
              <a:t>x</a:t>
            </a:r>
            <a:r>
              <a:rPr lang="de-CH" b="1" baseline="-25000" dirty="0"/>
              <a:t>0 </a:t>
            </a:r>
            <a:r>
              <a:rPr lang="de-CH" b="1" dirty="0"/>
              <a:t>x</a:t>
            </a:r>
            <a:r>
              <a:rPr lang="de-CH" b="1" baseline="-25000" dirty="0"/>
              <a:t>1 </a:t>
            </a:r>
            <a:r>
              <a:rPr lang="de-CH" b="1" dirty="0"/>
              <a:t>x</a:t>
            </a:r>
            <a:r>
              <a:rPr lang="de-CH" b="1" baseline="-25000" dirty="0"/>
              <a:t>1</a:t>
            </a:r>
            <a:r>
              <a:rPr lang="de-CH" b="1" dirty="0"/>
              <a:t>, </a:t>
            </a:r>
            <a:r>
              <a:rPr lang="de-CH" b="1" dirty="0" smtClean="0"/>
              <a:t>HTT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69959" y="6126050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0518" y="6113835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6820" y="6113835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77966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Trellis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coin</a:t>
            </a:r>
            <a:r>
              <a:rPr lang="de-CH" dirty="0"/>
              <a:t> </a:t>
            </a:r>
            <a:r>
              <a:rPr lang="de-CH" dirty="0" err="1"/>
              <a:t>sequence</a:t>
            </a:r>
            <a:endParaRPr lang="de-CH" dirty="0"/>
          </a:p>
        </p:txBody>
      </p:sp>
      <p:graphicFrame>
        <p:nvGraphicFramePr>
          <p:cNvPr id="245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14227"/>
              </p:ext>
            </p:extLst>
          </p:nvPr>
        </p:nvGraphicFramePr>
        <p:xfrm>
          <a:off x="0" y="1474788"/>
          <a:ext cx="8525189" cy="501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6" name="Visio" r:id="rId3" imgW="5037120" imgH="2966040" progId="Visio.Drawing.6">
                  <p:embed/>
                </p:oleObj>
              </mc:Choice>
              <mc:Fallback>
                <p:oleObj name="Visio" r:id="rId3" imgW="5037120" imgH="2966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74788"/>
                        <a:ext cx="8525189" cy="50189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5442536" y="902642"/>
            <a:ext cx="148980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dirty="0"/>
              <a:t>x</a:t>
            </a:r>
            <a:r>
              <a:rPr lang="de-CH" b="1" baseline="-25000" dirty="0"/>
              <a:t>0 </a:t>
            </a:r>
            <a:r>
              <a:rPr lang="de-CH" b="1" dirty="0"/>
              <a:t>x</a:t>
            </a:r>
            <a:r>
              <a:rPr lang="de-CH" b="1" baseline="-25000" dirty="0"/>
              <a:t>1 </a:t>
            </a:r>
            <a:r>
              <a:rPr lang="de-CH" b="1" dirty="0"/>
              <a:t>x</a:t>
            </a:r>
            <a:r>
              <a:rPr lang="de-CH" b="1" baseline="-25000" dirty="0"/>
              <a:t>1</a:t>
            </a:r>
            <a:r>
              <a:rPr lang="de-CH" b="1" dirty="0"/>
              <a:t>, </a:t>
            </a:r>
            <a:r>
              <a:rPr lang="de-CH" b="1" dirty="0" smtClean="0"/>
              <a:t>HTT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22923" y="6126050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7457" y="6137351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0040" y="6160868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68914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Trellis</a:t>
            </a:r>
            <a:endParaRPr lang="de-DE" dirty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probability</a:t>
            </a:r>
          </a:p>
          <a:p>
            <a:pPr lvl="1"/>
            <a:r>
              <a:rPr lang="en-US" dirty="0" smtClean="0"/>
              <a:t>Sum up all the traces of the Trellis</a:t>
            </a:r>
          </a:p>
          <a:p>
            <a:endParaRPr lang="en-US" dirty="0" smtClean="0"/>
          </a:p>
          <a:p>
            <a:r>
              <a:rPr lang="en-US" dirty="0" smtClean="0"/>
              <a:t>Most likely trace</a:t>
            </a:r>
          </a:p>
          <a:p>
            <a:pPr lvl="1"/>
            <a:r>
              <a:rPr lang="en-US" dirty="0" smtClean="0"/>
              <a:t>The maximum of all traces of the Trellis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0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 sequences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Scope and problems</a:t>
            </a:r>
          </a:p>
          <a:p>
            <a:r>
              <a:rPr lang="en-US" b="1" u="sng" dirty="0" smtClean="0"/>
              <a:t>Example: complex </a:t>
            </a:r>
            <a:r>
              <a:rPr lang="en-US" b="1" u="sng" dirty="0" err="1" smtClean="0"/>
              <a:t>seqeunces</a:t>
            </a:r>
            <a:r>
              <a:rPr lang="en-US" b="1" u="sng" dirty="0" smtClean="0"/>
              <a:t> of coin tosses</a:t>
            </a:r>
          </a:p>
          <a:p>
            <a:pPr lvl="1"/>
            <a:r>
              <a:rPr lang="en-US" dirty="0" smtClean="0"/>
              <a:t>Naive </a:t>
            </a:r>
            <a:r>
              <a:rPr lang="en-US" dirty="0" err="1" smtClean="0"/>
              <a:t>caluclation</a:t>
            </a:r>
            <a:endParaRPr lang="en-US" dirty="0" smtClean="0"/>
          </a:p>
          <a:p>
            <a:pPr lvl="1"/>
            <a:r>
              <a:rPr lang="en-US" dirty="0" smtClean="0"/>
              <a:t>Better representation</a:t>
            </a:r>
          </a:p>
          <a:p>
            <a:pPr lvl="1"/>
            <a:r>
              <a:rPr lang="en-US" b="1" u="sng" dirty="0" smtClean="0"/>
              <a:t>Better algorithms</a:t>
            </a:r>
          </a:p>
          <a:p>
            <a:r>
              <a:rPr lang="en-US" dirty="0" smtClean="0"/>
              <a:t>Hidden Markov Models</a:t>
            </a:r>
          </a:p>
          <a:p>
            <a:pPr lvl="1"/>
            <a:r>
              <a:rPr lang="en-US" dirty="0" smtClean="0"/>
              <a:t>Formal description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6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Probability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(</a:t>
            </a:r>
            <a:r>
              <a:rPr lang="en-US" dirty="0"/>
              <a:t>'belief </a:t>
            </a:r>
            <a:r>
              <a:rPr lang="en-US" dirty="0" smtClean="0"/>
              <a:t>state’)</a:t>
            </a:r>
            <a:endParaRPr lang="de-DE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: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probabilities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calculated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r>
              <a:rPr lang="de-DE" dirty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naive </a:t>
            </a:r>
            <a:r>
              <a:rPr lang="de-DE" dirty="0" err="1" smtClean="0"/>
              <a:t>calculation</a:t>
            </a:r>
            <a:endParaRPr lang="de-DE" dirty="0" smtClean="0"/>
          </a:p>
          <a:p>
            <a:pPr algn="ctr">
              <a:buFontTx/>
              <a:buNone/>
            </a:pPr>
            <a:endParaRPr lang="de-DE" dirty="0"/>
          </a:p>
          <a:p>
            <a:pPr algn="ctr">
              <a:buFontTx/>
              <a:buNone/>
            </a:pPr>
            <a:endParaRPr lang="de-DE" dirty="0"/>
          </a:p>
          <a:p>
            <a:pPr algn="ctr">
              <a:buFontTx/>
              <a:buNone/>
            </a:pPr>
            <a:r>
              <a:rPr lang="de-DE" dirty="0"/>
              <a:t>Forward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89092" name="AutoShape 4"/>
          <p:cNvSpPr>
            <a:spLocks noChangeArrowheads="1"/>
          </p:cNvSpPr>
          <p:nvPr/>
        </p:nvSpPr>
        <p:spPr bwMode="auto">
          <a:xfrm>
            <a:off x="4356100" y="2800565"/>
            <a:ext cx="576263" cy="647700"/>
          </a:xfrm>
          <a:prstGeom prst="downArrow">
            <a:avLst>
              <a:gd name="adj1" fmla="val 50000"/>
              <a:gd name="adj2" fmla="val 28099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7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Overview</a:t>
            </a:r>
            <a:r>
              <a:rPr lang="de-CH" dirty="0" smtClean="0"/>
              <a:t>: </a:t>
            </a:r>
            <a:r>
              <a:rPr lang="de-CH" dirty="0" err="1" smtClean="0"/>
              <a:t>Introduction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HMMs</a:t>
            </a:r>
            <a:endParaRPr lang="de-CH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 sequences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Scope and problems</a:t>
            </a:r>
          </a:p>
          <a:p>
            <a:r>
              <a:rPr lang="en-US" dirty="0" smtClean="0"/>
              <a:t>Example: complex sequences of coin tosses</a:t>
            </a:r>
          </a:p>
          <a:p>
            <a:pPr lvl="1"/>
            <a:r>
              <a:rPr lang="en-US" dirty="0" smtClean="0"/>
              <a:t>Naive calculation</a:t>
            </a:r>
          </a:p>
          <a:p>
            <a:pPr lvl="1"/>
            <a:r>
              <a:rPr lang="en-US" dirty="0" smtClean="0"/>
              <a:t>Better representation</a:t>
            </a:r>
          </a:p>
          <a:p>
            <a:pPr lvl="1"/>
            <a:r>
              <a:rPr lang="en-US" dirty="0" smtClean="0"/>
              <a:t>Better algorithms</a:t>
            </a:r>
          </a:p>
          <a:p>
            <a:r>
              <a:rPr lang="en-US" dirty="0" smtClean="0"/>
              <a:t>Hidden Markov Models</a:t>
            </a:r>
          </a:p>
          <a:p>
            <a:pPr lvl="1"/>
            <a:r>
              <a:rPr lang="en-US" dirty="0" smtClean="0"/>
              <a:t>Formal description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27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‚Forward‘ </a:t>
            </a:r>
            <a:r>
              <a:rPr lang="de-CH" dirty="0" err="1" smtClean="0"/>
              <a:t>calculation</a:t>
            </a:r>
            <a:endParaRPr lang="de-CH" dirty="0"/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178375"/>
              </p:ext>
            </p:extLst>
          </p:nvPr>
        </p:nvGraphicFramePr>
        <p:xfrm>
          <a:off x="0" y="1416912"/>
          <a:ext cx="7620000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2" name="Visio" r:id="rId3" imgW="4523760" imgH="2966040" progId="Visio.Drawing.6">
                  <p:embed/>
                </p:oleObj>
              </mc:Choice>
              <mc:Fallback>
                <p:oleObj name="Visio" r:id="rId3" imgW="4523760" imgH="2966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16912"/>
                        <a:ext cx="7620000" cy="499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17092" y="6090776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1626" y="6102077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84209" y="6125594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4196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‚Forward‘ </a:t>
            </a:r>
            <a:r>
              <a:rPr lang="de-CH" dirty="0" err="1" smtClean="0"/>
              <a:t>calculation</a:t>
            </a:r>
            <a:endParaRPr lang="de-CH" dirty="0"/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869285"/>
              </p:ext>
            </p:extLst>
          </p:nvPr>
        </p:nvGraphicFramePr>
        <p:xfrm>
          <a:off x="0" y="1330837"/>
          <a:ext cx="7696200" cy="504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6" name="Visio" r:id="rId3" imgW="4523760" imgH="2966040" progId="Visio.Drawing.6">
                  <p:embed/>
                </p:oleObj>
              </mc:Choice>
              <mc:Fallback>
                <p:oleObj name="Visio" r:id="rId3" imgW="4523760" imgH="2966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30837"/>
                        <a:ext cx="7696200" cy="504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05335" y="6020226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79869" y="6031527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2452" y="6055044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1467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‚Forward‘ </a:t>
            </a:r>
            <a:r>
              <a:rPr lang="de-CH" dirty="0" err="1" smtClean="0"/>
              <a:t>calculation</a:t>
            </a:r>
            <a:endParaRPr lang="de-CH" dirty="0"/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229716"/>
              </p:ext>
            </p:extLst>
          </p:nvPr>
        </p:nvGraphicFramePr>
        <p:xfrm>
          <a:off x="0" y="1526047"/>
          <a:ext cx="91440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0" name="Visio" r:id="rId3" imgW="5658840" imgH="2966040" progId="Visio.Drawing.6">
                  <p:embed/>
                </p:oleObj>
              </mc:Choice>
              <mc:Fallback>
                <p:oleObj name="Visio" r:id="rId3" imgW="5658840" imgH="2966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6047"/>
                        <a:ext cx="9144000" cy="479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99504" y="5996710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4038" y="6008011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78477" y="6019770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17261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‚Forward‘ Berechnung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837934"/>
              </p:ext>
            </p:extLst>
          </p:nvPr>
        </p:nvGraphicFramePr>
        <p:xfrm>
          <a:off x="0" y="1353735"/>
          <a:ext cx="9092709" cy="469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4" name="Visio" r:id="rId3" imgW="5750640" imgH="2966040" progId="Visio.Drawing.6">
                  <p:embed/>
                </p:oleObj>
              </mc:Choice>
              <mc:Fallback>
                <p:oleObj name="Visio" r:id="rId3" imgW="5750640" imgH="2966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53735"/>
                        <a:ext cx="9092709" cy="46900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81815" y="5714511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8761" y="5678779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2649" y="5702296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9607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‚Forward‘ Berechnung</a:t>
            </a:r>
            <a:endParaRPr lang="en-US"/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680635"/>
              </p:ext>
            </p:extLst>
          </p:nvPr>
        </p:nvGraphicFramePr>
        <p:xfrm>
          <a:off x="0" y="1320020"/>
          <a:ext cx="8001000" cy="503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8" name="Visio" r:id="rId3" imgW="4714560" imgH="2966040" progId="Visio.Drawing.6">
                  <p:embed/>
                </p:oleObj>
              </mc:Choice>
              <mc:Fallback>
                <p:oleObj name="Visio" r:id="rId3" imgW="4714560" imgH="2966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20020"/>
                        <a:ext cx="8001000" cy="503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22923" y="6008470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7457" y="6019771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0040" y="6043288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1293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Total </a:t>
            </a:r>
            <a:r>
              <a:rPr lang="de-CH" dirty="0" err="1" smtClean="0"/>
              <a:t>probability</a:t>
            </a:r>
            <a:endParaRPr lang="en-US" dirty="0"/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771229"/>
              </p:ext>
            </p:extLst>
          </p:nvPr>
        </p:nvGraphicFramePr>
        <p:xfrm>
          <a:off x="0" y="1353735"/>
          <a:ext cx="9144000" cy="471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2" name="Visio" r:id="rId3" imgW="6634440" imgH="3147480" progId="Visio.Drawing.6">
                  <p:embed/>
                </p:oleObj>
              </mc:Choice>
              <mc:Fallback>
                <p:oleObj name="Visio" r:id="rId3" imgW="6634440" imgH="3147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53735"/>
                        <a:ext cx="9144000" cy="471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40314" y="5667478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0970" y="5643505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8579" y="5643506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1214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Probability</a:t>
            </a:r>
            <a:r>
              <a:rPr lang="de-CH" dirty="0" smtClean="0"/>
              <a:t> Table</a:t>
            </a:r>
            <a:endParaRPr lang="de-CH" dirty="0"/>
          </a:p>
        </p:txBody>
      </p:sp>
      <p:graphicFrame>
        <p:nvGraphicFramePr>
          <p:cNvPr id="99331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249238060"/>
              </p:ext>
            </p:extLst>
          </p:nvPr>
        </p:nvGraphicFramePr>
        <p:xfrm>
          <a:off x="188141" y="1387474"/>
          <a:ext cx="8633187" cy="4770682"/>
        </p:xfrm>
        <a:graphic>
          <a:graphicData uri="http://schemas.openxmlformats.org/drawingml/2006/table">
            <a:tbl>
              <a:tblPr/>
              <a:tblGrid>
                <a:gridCol w="1166690"/>
                <a:gridCol w="2417738"/>
                <a:gridCol w="2221963"/>
                <a:gridCol w="2826796"/>
              </a:tblGrid>
              <a:tr h="5313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Sequence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P(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Sequence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P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(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HTT¦Sequence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total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5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0.125*0.125=0.015625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13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0.5*0.5*0.6=0.150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0.125*0.150=0.01875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13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0.5*0.6*0.5=0.150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0.125*0.150=0.01875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0.5*0.6*0.6=0.180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0.125*.180=</a:t>
                      </a:r>
                      <a:r>
                        <a:rPr kumimoji="0" lang="de-CH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0.0225</a:t>
                      </a:r>
                      <a:endParaRPr kumimoji="0" lang="en-US" sz="16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13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0.4*0.5*0.5=0.100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0.125*0.100=0.0125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13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0.4*0.5*0.6=0.120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0.125*0.120=0.015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0.4*0.6*0.5=0.120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0.125*0.120=0.015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13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0.4*0.6*0.6=0.144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0.125*0.144=0.018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9383" name="Text Box 55"/>
          <p:cNvSpPr txBox="1">
            <a:spLocks noChangeArrowheads="1"/>
          </p:cNvSpPr>
          <p:nvPr/>
        </p:nvSpPr>
        <p:spPr bwMode="auto">
          <a:xfrm>
            <a:off x="6067613" y="6240410"/>
            <a:ext cx="209014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i="1" u="sng" dirty="0"/>
              <a:t>P</a:t>
            </a:r>
            <a:r>
              <a:rPr lang="de-CH" b="1" i="1" u="sng" dirty="0" smtClean="0"/>
              <a:t>(HTT)</a:t>
            </a:r>
            <a:r>
              <a:rPr lang="de-CH" b="1" i="1" u="sng" dirty="0"/>
              <a:t>=0.136125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2465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‚Forward‘ </a:t>
            </a:r>
            <a:r>
              <a:rPr lang="de-CH" dirty="0" err="1" smtClean="0"/>
              <a:t>calculation</a:t>
            </a:r>
            <a:r>
              <a:rPr lang="de-CH" dirty="0" smtClean="0"/>
              <a:t>: </a:t>
            </a:r>
            <a:r>
              <a:rPr lang="de-CH" dirty="0" err="1" smtClean="0"/>
              <a:t>complexity</a:t>
            </a:r>
            <a:endParaRPr lang="en-US" dirty="0"/>
          </a:p>
        </p:txBody>
      </p:sp>
      <p:graphicFrame>
        <p:nvGraphicFramePr>
          <p:cNvPr id="563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501463"/>
              </p:ext>
            </p:extLst>
          </p:nvPr>
        </p:nvGraphicFramePr>
        <p:xfrm>
          <a:off x="0" y="1825625"/>
          <a:ext cx="8839200" cy="4841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0" name="Visio" r:id="rId3" imgW="6238440" imgH="3147480" progId="Visio.Drawing.6">
                  <p:embed/>
                </p:oleObj>
              </mc:Choice>
              <mc:Fallback>
                <p:oleObj name="Visio" r:id="rId3" imgW="6238440" imgH="3147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25625"/>
                        <a:ext cx="8839200" cy="4841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337" name="Group 17"/>
          <p:cNvGrpSpPr>
            <a:grpSpLocks/>
          </p:cNvGrpSpPr>
          <p:nvPr/>
        </p:nvGrpSpPr>
        <p:grpSpPr bwMode="auto">
          <a:xfrm>
            <a:off x="2133600" y="2741613"/>
            <a:ext cx="1219200" cy="3124200"/>
            <a:chOff x="1344" y="1727"/>
            <a:chExt cx="768" cy="1968"/>
          </a:xfrm>
        </p:grpSpPr>
        <p:sp>
          <p:nvSpPr>
            <p:cNvPr id="56324" name="AutoShape 4"/>
            <p:cNvSpPr>
              <a:spLocks/>
            </p:cNvSpPr>
            <p:nvPr/>
          </p:nvSpPr>
          <p:spPr bwMode="auto">
            <a:xfrm>
              <a:off x="1344" y="1727"/>
              <a:ext cx="240" cy="1968"/>
            </a:xfrm>
            <a:prstGeom prst="righ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56325" name="Text Box 5"/>
            <p:cNvSpPr txBox="1">
              <a:spLocks noChangeArrowheads="1"/>
            </p:cNvSpPr>
            <p:nvPr/>
          </p:nvSpPr>
          <p:spPr bwMode="auto">
            <a:xfrm>
              <a:off x="1578" y="2592"/>
              <a:ext cx="5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de-CH"/>
                <a:t>O(N)</a:t>
              </a:r>
              <a:r>
                <a:rPr lang="de-CH" sz="1800"/>
                <a:t> </a:t>
              </a:r>
              <a:endParaRPr lang="en-US" sz="1800"/>
            </a:p>
          </p:txBody>
        </p:sp>
      </p:grpSp>
      <p:grpSp>
        <p:nvGrpSpPr>
          <p:cNvPr id="56336" name="Group 16"/>
          <p:cNvGrpSpPr>
            <a:grpSpLocks/>
          </p:cNvGrpSpPr>
          <p:nvPr/>
        </p:nvGrpSpPr>
        <p:grpSpPr bwMode="auto">
          <a:xfrm>
            <a:off x="0" y="1524000"/>
            <a:ext cx="1708150" cy="1447800"/>
            <a:chOff x="0" y="960"/>
            <a:chExt cx="1076" cy="912"/>
          </a:xfrm>
        </p:grpSpPr>
        <p:sp>
          <p:nvSpPr>
            <p:cNvPr id="56326" name="Text Box 6"/>
            <p:cNvSpPr txBox="1">
              <a:spLocks noChangeArrowheads="1"/>
            </p:cNvSpPr>
            <p:nvPr/>
          </p:nvSpPr>
          <p:spPr bwMode="auto">
            <a:xfrm>
              <a:off x="0" y="960"/>
              <a:ext cx="107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de-CH" dirty="0"/>
                <a:t>1 </a:t>
              </a:r>
              <a:r>
                <a:rPr lang="de-CH" dirty="0" err="1" smtClean="0"/>
                <a:t>multiplication</a:t>
              </a:r>
              <a:endParaRPr lang="en-US" dirty="0"/>
            </a:p>
          </p:txBody>
        </p:sp>
        <p:sp>
          <p:nvSpPr>
            <p:cNvPr id="56327" name="Line 7"/>
            <p:cNvSpPr>
              <a:spLocks noChangeShapeType="1"/>
            </p:cNvSpPr>
            <p:nvPr/>
          </p:nvSpPr>
          <p:spPr bwMode="auto">
            <a:xfrm>
              <a:off x="528" y="1248"/>
              <a:ext cx="52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338" name="Group 18"/>
          <p:cNvGrpSpPr>
            <a:grpSpLocks/>
          </p:cNvGrpSpPr>
          <p:nvPr/>
        </p:nvGrpSpPr>
        <p:grpSpPr bwMode="auto">
          <a:xfrm>
            <a:off x="2649541" y="1320800"/>
            <a:ext cx="1708151" cy="1651000"/>
            <a:chOff x="1669" y="832"/>
            <a:chExt cx="1076" cy="1040"/>
          </a:xfrm>
        </p:grpSpPr>
        <p:sp>
          <p:nvSpPr>
            <p:cNvPr id="56328" name="Text Box 8"/>
            <p:cNvSpPr txBox="1">
              <a:spLocks noChangeArrowheads="1"/>
            </p:cNvSpPr>
            <p:nvPr/>
          </p:nvSpPr>
          <p:spPr bwMode="auto">
            <a:xfrm>
              <a:off x="1669" y="832"/>
              <a:ext cx="1076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de-CH" dirty="0"/>
                <a:t>N </a:t>
              </a:r>
              <a:r>
                <a:rPr lang="de-CH" dirty="0" err="1" smtClean="0"/>
                <a:t>additions</a:t>
              </a:r>
              <a:endParaRPr lang="de-CH" dirty="0"/>
            </a:p>
            <a:p>
              <a:r>
                <a:rPr lang="de-CH" dirty="0"/>
                <a:t>1 </a:t>
              </a:r>
              <a:r>
                <a:rPr lang="de-CH" dirty="0" err="1" smtClean="0"/>
                <a:t>multiplication</a:t>
              </a:r>
              <a:endParaRPr lang="en-US" dirty="0"/>
            </a:p>
          </p:txBody>
        </p:sp>
        <p:sp>
          <p:nvSpPr>
            <p:cNvPr id="56329" name="Line 9"/>
            <p:cNvSpPr>
              <a:spLocks noChangeShapeType="1"/>
            </p:cNvSpPr>
            <p:nvPr/>
          </p:nvSpPr>
          <p:spPr bwMode="auto">
            <a:xfrm>
              <a:off x="2101" y="1248"/>
              <a:ext cx="52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339" name="Group 19"/>
          <p:cNvGrpSpPr>
            <a:grpSpLocks/>
          </p:cNvGrpSpPr>
          <p:nvPr/>
        </p:nvGrpSpPr>
        <p:grpSpPr bwMode="auto">
          <a:xfrm>
            <a:off x="4800600" y="2819400"/>
            <a:ext cx="1384300" cy="3124200"/>
            <a:chOff x="3024" y="1776"/>
            <a:chExt cx="872" cy="1968"/>
          </a:xfrm>
        </p:grpSpPr>
        <p:sp>
          <p:nvSpPr>
            <p:cNvPr id="56330" name="AutoShape 10"/>
            <p:cNvSpPr>
              <a:spLocks/>
            </p:cNvSpPr>
            <p:nvPr/>
          </p:nvSpPr>
          <p:spPr bwMode="auto">
            <a:xfrm>
              <a:off x="3024" y="1776"/>
              <a:ext cx="240" cy="1968"/>
            </a:xfrm>
            <a:prstGeom prst="righ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56331" name="Text Box 11"/>
            <p:cNvSpPr txBox="1">
              <a:spLocks noChangeArrowheads="1"/>
            </p:cNvSpPr>
            <p:nvPr/>
          </p:nvSpPr>
          <p:spPr bwMode="auto">
            <a:xfrm>
              <a:off x="3155" y="2641"/>
              <a:ext cx="7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de-CH"/>
                <a:t>O(N*N)</a:t>
              </a:r>
              <a:r>
                <a:rPr lang="de-CH" sz="1800"/>
                <a:t> </a:t>
              </a:r>
              <a:endParaRPr lang="en-US" sz="1800"/>
            </a:p>
          </p:txBody>
        </p:sp>
      </p:grpSp>
      <p:grpSp>
        <p:nvGrpSpPr>
          <p:cNvPr id="56340" name="Group 20"/>
          <p:cNvGrpSpPr>
            <a:grpSpLocks/>
          </p:cNvGrpSpPr>
          <p:nvPr/>
        </p:nvGrpSpPr>
        <p:grpSpPr bwMode="auto">
          <a:xfrm>
            <a:off x="5181602" y="1303338"/>
            <a:ext cx="1708151" cy="1668463"/>
            <a:chOff x="3264" y="821"/>
            <a:chExt cx="1076" cy="1051"/>
          </a:xfrm>
        </p:grpSpPr>
        <p:sp>
          <p:nvSpPr>
            <p:cNvPr id="56332" name="Text Box 12"/>
            <p:cNvSpPr txBox="1">
              <a:spLocks noChangeArrowheads="1"/>
            </p:cNvSpPr>
            <p:nvPr/>
          </p:nvSpPr>
          <p:spPr bwMode="auto">
            <a:xfrm>
              <a:off x="3264" y="821"/>
              <a:ext cx="1076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de-CH" dirty="0"/>
                <a:t>N </a:t>
              </a:r>
              <a:r>
                <a:rPr lang="de-CH" dirty="0" err="1" smtClean="0"/>
                <a:t>additions</a:t>
              </a:r>
              <a:endParaRPr lang="de-CH" dirty="0"/>
            </a:p>
            <a:p>
              <a:r>
                <a:rPr lang="de-CH" dirty="0"/>
                <a:t>1 </a:t>
              </a:r>
              <a:r>
                <a:rPr lang="de-CH" dirty="0" err="1" smtClean="0"/>
                <a:t>mutliplication</a:t>
              </a:r>
              <a:endParaRPr lang="en-US" dirty="0"/>
            </a:p>
          </p:txBody>
        </p:sp>
        <p:sp>
          <p:nvSpPr>
            <p:cNvPr id="56333" name="Line 13"/>
            <p:cNvSpPr>
              <a:spLocks noChangeShapeType="1"/>
            </p:cNvSpPr>
            <p:nvPr/>
          </p:nvSpPr>
          <p:spPr bwMode="auto">
            <a:xfrm>
              <a:off x="3696" y="1248"/>
              <a:ext cx="52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341" name="Group 21"/>
          <p:cNvGrpSpPr>
            <a:grpSpLocks/>
          </p:cNvGrpSpPr>
          <p:nvPr/>
        </p:nvGrpSpPr>
        <p:grpSpPr bwMode="auto">
          <a:xfrm>
            <a:off x="7332663" y="2819400"/>
            <a:ext cx="1384300" cy="3124200"/>
            <a:chOff x="4619" y="1776"/>
            <a:chExt cx="872" cy="1968"/>
          </a:xfrm>
        </p:grpSpPr>
        <p:sp>
          <p:nvSpPr>
            <p:cNvPr id="56334" name="AutoShape 14"/>
            <p:cNvSpPr>
              <a:spLocks/>
            </p:cNvSpPr>
            <p:nvPr/>
          </p:nvSpPr>
          <p:spPr bwMode="auto">
            <a:xfrm>
              <a:off x="4619" y="1776"/>
              <a:ext cx="240" cy="1968"/>
            </a:xfrm>
            <a:prstGeom prst="righ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56335" name="Text Box 15"/>
            <p:cNvSpPr txBox="1">
              <a:spLocks noChangeArrowheads="1"/>
            </p:cNvSpPr>
            <p:nvPr/>
          </p:nvSpPr>
          <p:spPr bwMode="auto">
            <a:xfrm>
              <a:off x="4750" y="2641"/>
              <a:ext cx="7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de-CH"/>
                <a:t>O(N*N)</a:t>
              </a:r>
              <a:r>
                <a:rPr lang="de-CH" sz="1800"/>
                <a:t> </a:t>
              </a:r>
              <a:endParaRPr lang="en-US" sz="18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05038" y="6184842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68011" y="6184383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66716" y="6196142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95361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‚Forward‘ </a:t>
            </a:r>
            <a:r>
              <a:rPr lang="de-CH" dirty="0" err="1" smtClean="0"/>
              <a:t>calculation</a:t>
            </a:r>
            <a:r>
              <a:rPr lang="de-CH" dirty="0" smtClean="0"/>
              <a:t>: </a:t>
            </a:r>
            <a:r>
              <a:rPr lang="de-CH" dirty="0" err="1" smtClean="0"/>
              <a:t>complexity</a:t>
            </a:r>
            <a:endParaRPr lang="en-US" dirty="0"/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0" y="1825625"/>
          <a:ext cx="8839200" cy="503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4" name="Visio" r:id="rId3" imgW="6238440" imgH="3147480" progId="Visio.Drawing.6">
                  <p:embed/>
                </p:oleObj>
              </mc:Choice>
              <mc:Fallback>
                <p:oleObj name="Visio" r:id="rId3" imgW="6238440" imgH="3147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25625"/>
                        <a:ext cx="8839200" cy="503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AutoShape 4"/>
          <p:cNvSpPr>
            <a:spLocks/>
          </p:cNvSpPr>
          <p:nvPr/>
        </p:nvSpPr>
        <p:spPr bwMode="auto">
          <a:xfrm>
            <a:off x="2133600" y="2741613"/>
            <a:ext cx="381000" cy="3124200"/>
          </a:xfrm>
          <a:prstGeom prst="rightBrace">
            <a:avLst>
              <a:gd name="adj1" fmla="val 6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505075" y="4114800"/>
            <a:ext cx="84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de-CH"/>
              <a:t>O(N)</a:t>
            </a:r>
            <a:r>
              <a:rPr lang="de-CH" sz="1800"/>
              <a:t> </a:t>
            </a:r>
            <a:endParaRPr lang="en-US" sz="1800"/>
          </a:p>
        </p:txBody>
      </p:sp>
      <p:sp>
        <p:nvSpPr>
          <p:cNvPr id="57354" name="AutoShape 10"/>
          <p:cNvSpPr>
            <a:spLocks/>
          </p:cNvSpPr>
          <p:nvPr/>
        </p:nvSpPr>
        <p:spPr bwMode="auto">
          <a:xfrm>
            <a:off x="4800600" y="2819400"/>
            <a:ext cx="381000" cy="3124200"/>
          </a:xfrm>
          <a:prstGeom prst="rightBrace">
            <a:avLst>
              <a:gd name="adj1" fmla="val 6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5008563" y="4192588"/>
            <a:ext cx="1176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de-CH"/>
              <a:t>O(N*N)</a:t>
            </a:r>
            <a:r>
              <a:rPr lang="de-CH" sz="1800"/>
              <a:t> </a:t>
            </a:r>
            <a:endParaRPr lang="en-US" sz="1800"/>
          </a:p>
        </p:txBody>
      </p:sp>
      <p:sp>
        <p:nvSpPr>
          <p:cNvPr id="57358" name="AutoShape 14"/>
          <p:cNvSpPr>
            <a:spLocks/>
          </p:cNvSpPr>
          <p:nvPr/>
        </p:nvSpPr>
        <p:spPr bwMode="auto">
          <a:xfrm>
            <a:off x="7332663" y="2819400"/>
            <a:ext cx="381000" cy="3124200"/>
          </a:xfrm>
          <a:prstGeom prst="rightBrace">
            <a:avLst>
              <a:gd name="adj1" fmla="val 6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7540625" y="4192588"/>
            <a:ext cx="1176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de-CH"/>
              <a:t>O(N*N)</a:t>
            </a:r>
            <a:r>
              <a:rPr lang="de-CH" sz="1800"/>
              <a:t> </a:t>
            </a:r>
            <a:endParaRPr lang="en-US" sz="1800"/>
          </a:p>
        </p:txBody>
      </p:sp>
      <p:sp>
        <p:nvSpPr>
          <p:cNvPr id="57360" name="AutoShape 16"/>
          <p:cNvSpPr>
            <a:spLocks/>
          </p:cNvSpPr>
          <p:nvPr/>
        </p:nvSpPr>
        <p:spPr bwMode="auto">
          <a:xfrm rot="-5400000">
            <a:off x="4076700" y="-1333500"/>
            <a:ext cx="381000" cy="6705600"/>
          </a:xfrm>
          <a:prstGeom prst="rightBrace">
            <a:avLst>
              <a:gd name="adj1" fmla="val 146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7361" name="Text Box 17"/>
          <p:cNvSpPr txBox="1">
            <a:spLocks noChangeArrowheads="1"/>
          </p:cNvSpPr>
          <p:nvPr/>
        </p:nvSpPr>
        <p:spPr bwMode="auto">
          <a:xfrm>
            <a:off x="3871913" y="1332423"/>
            <a:ext cx="342472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dirty="0"/>
              <a:t>T </a:t>
            </a:r>
            <a:r>
              <a:rPr lang="de-CH" dirty="0" err="1" smtClean="0"/>
              <a:t>times</a:t>
            </a:r>
            <a:r>
              <a:rPr lang="de-CH" dirty="0" smtClean="0"/>
              <a:t> -</a:t>
            </a:r>
            <a:r>
              <a:rPr lang="de-CH" dirty="0"/>
              <a:t>&gt; </a:t>
            </a:r>
            <a:r>
              <a:rPr lang="de-CH" b="1" u="sng" dirty="0" err="1" smtClean="0"/>
              <a:t>complexity</a:t>
            </a:r>
            <a:r>
              <a:rPr lang="de-CH" b="1" u="sng" dirty="0" smtClean="0"/>
              <a:t> O</a:t>
            </a:r>
            <a:r>
              <a:rPr lang="de-CH" b="1" u="sng" dirty="0"/>
              <a:t>(T* N</a:t>
            </a:r>
            <a:r>
              <a:rPr lang="de-CH" b="1" u="sng" baseline="50000" dirty="0"/>
              <a:t>2</a:t>
            </a:r>
            <a:r>
              <a:rPr lang="de-CH" b="1" u="sng" dirty="0"/>
              <a:t>)</a:t>
            </a:r>
            <a:endParaRPr lang="en-US" b="1" u="sng" baseline="80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05042" y="6302420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9770" y="6372511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3198" y="6372512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3869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sequence</a:t>
            </a:r>
            <a:endParaRPr lang="de-DE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de-DE" dirty="0" err="1" smtClean="0"/>
              <a:t>Idea</a:t>
            </a:r>
            <a:r>
              <a:rPr lang="de-DE" dirty="0" smtClean="0"/>
              <a:t>: </a:t>
            </a:r>
            <a:r>
              <a:rPr lang="de-DE" dirty="0" err="1" smtClean="0"/>
              <a:t>utilize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calculated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similuar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Forward</a:t>
            </a:r>
            <a:r>
              <a:rPr lang="de-DE" dirty="0"/>
              <a:t>-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</a:p>
          <a:p>
            <a:pPr algn="ctr">
              <a:buFontTx/>
              <a:buNone/>
            </a:pPr>
            <a:r>
              <a:rPr lang="de-DE" dirty="0" err="1" smtClean="0"/>
              <a:t>Calculate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sums!</a:t>
            </a:r>
            <a:endParaRPr lang="de-DE" dirty="0"/>
          </a:p>
          <a:p>
            <a:pPr lvl="1" algn="ctr"/>
            <a:endParaRPr lang="de-DE" dirty="0"/>
          </a:p>
          <a:p>
            <a:pPr lvl="1" algn="ctr"/>
            <a:endParaRPr lang="de-DE" dirty="0"/>
          </a:p>
          <a:p>
            <a:pPr algn="ctr">
              <a:buFontTx/>
              <a:buNone/>
            </a:pPr>
            <a:endParaRPr lang="de-DE" dirty="0"/>
          </a:p>
          <a:p>
            <a:pPr algn="ctr">
              <a:buFontTx/>
              <a:buNone/>
            </a:pPr>
            <a:endParaRPr lang="de-DE" dirty="0"/>
          </a:p>
          <a:p>
            <a:pPr algn="ctr">
              <a:buFontTx/>
              <a:buNone/>
            </a:pPr>
            <a:r>
              <a:rPr lang="de-DE" dirty="0" err="1"/>
              <a:t>Viterbi</a:t>
            </a:r>
            <a:r>
              <a:rPr lang="de-DE" dirty="0"/>
              <a:t>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90116" name="AutoShape 4"/>
          <p:cNvSpPr>
            <a:spLocks noChangeArrowheads="1"/>
          </p:cNvSpPr>
          <p:nvPr/>
        </p:nvSpPr>
        <p:spPr bwMode="auto">
          <a:xfrm>
            <a:off x="4284663" y="3500438"/>
            <a:ext cx="720725" cy="792162"/>
          </a:xfrm>
          <a:prstGeom prst="downArrow">
            <a:avLst>
              <a:gd name="adj1" fmla="val 50000"/>
              <a:gd name="adj2" fmla="val 2747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6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ctivity recognition</a:t>
            </a:r>
            <a:endParaRPr lang="en-US" dirty="0"/>
          </a:p>
        </p:txBody>
      </p:sp>
      <p:pic>
        <p:nvPicPr>
          <p:cNvPr id="4" name="fahrad_annotad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993" y="1289160"/>
            <a:ext cx="6602401" cy="528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7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 smtClean="0"/>
              <a:t>calculation</a:t>
            </a:r>
            <a:endParaRPr lang="de-CH" dirty="0"/>
          </a:p>
        </p:txBody>
      </p:sp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0" y="1863725"/>
          <a:ext cx="7620000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2" name="Visio" r:id="rId3" imgW="4171188" imgH="2525370" progId="Visio.Drawing.6">
                  <p:embed/>
                </p:oleObj>
              </mc:Choice>
              <mc:Fallback>
                <p:oleObj name="Visio" r:id="rId3" imgW="4171188" imgH="252537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63725"/>
                        <a:ext cx="7620000" cy="499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0" name="Line 4"/>
          <p:cNvSpPr>
            <a:spLocks noChangeShapeType="1"/>
          </p:cNvSpPr>
          <p:nvPr/>
        </p:nvSpPr>
        <p:spPr bwMode="auto">
          <a:xfrm flipH="1" flipV="1">
            <a:off x="1546225" y="3284538"/>
            <a:ext cx="2303463" cy="17287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0612" y="6361216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3585" y="6360757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2290" y="6372516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05288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 smtClean="0"/>
              <a:t>calculation</a:t>
            </a:r>
            <a:endParaRPr lang="de-CH" dirty="0"/>
          </a:p>
        </p:txBody>
      </p: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0" y="1812925"/>
          <a:ext cx="7696200" cy="504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6" name="Visio" r:id="rId3" imgW="4171188" imgH="2525370" progId="Visio.Drawing.6">
                  <p:embed/>
                </p:oleObj>
              </mc:Choice>
              <mc:Fallback>
                <p:oleObj name="Visio" r:id="rId3" imgW="4171188" imgH="252537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12925"/>
                        <a:ext cx="7696200" cy="504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Line 4"/>
          <p:cNvSpPr>
            <a:spLocks noChangeShapeType="1"/>
          </p:cNvSpPr>
          <p:nvPr/>
        </p:nvSpPr>
        <p:spPr bwMode="auto">
          <a:xfrm flipH="1" flipV="1">
            <a:off x="1546225" y="3284538"/>
            <a:ext cx="2303463" cy="17287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2165" name="Line 5"/>
          <p:cNvSpPr>
            <a:spLocks noChangeShapeType="1"/>
          </p:cNvSpPr>
          <p:nvPr/>
        </p:nvSpPr>
        <p:spPr bwMode="auto">
          <a:xfrm flipH="1">
            <a:off x="1476375" y="3068638"/>
            <a:ext cx="2159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64129" y="6290666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7102" y="6290207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5807" y="6301966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68215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 smtClean="0"/>
              <a:t>calculation</a:t>
            </a:r>
            <a:endParaRPr lang="de-CH" dirty="0"/>
          </a:p>
        </p:txBody>
      </p:sp>
      <p:graphicFrame>
        <p:nvGraphicFramePr>
          <p:cNvPr id="93187" name="Object 3"/>
          <p:cNvGraphicFramePr>
            <a:graphicFrameLocks noChangeAspect="1"/>
          </p:cNvGraphicFramePr>
          <p:nvPr/>
        </p:nvGraphicFramePr>
        <p:xfrm>
          <a:off x="0" y="2066925"/>
          <a:ext cx="91440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0" name="Visio" r:id="rId3" imgW="4766289" imgH="2525370" progId="Visio.Drawing.6">
                  <p:embed/>
                </p:oleObj>
              </mc:Choice>
              <mc:Fallback>
                <p:oleObj name="Visio" r:id="rId3" imgW="4766289" imgH="252537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66925"/>
                        <a:ext cx="9144000" cy="479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8" name="Line 4"/>
          <p:cNvSpPr>
            <a:spLocks noChangeShapeType="1"/>
          </p:cNvSpPr>
          <p:nvPr/>
        </p:nvSpPr>
        <p:spPr bwMode="auto">
          <a:xfrm flipH="1" flipV="1">
            <a:off x="1546225" y="3284538"/>
            <a:ext cx="2303463" cy="17287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 flipH="1">
            <a:off x="1547813" y="3213100"/>
            <a:ext cx="2159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 flipH="1">
            <a:off x="4356100" y="3644900"/>
            <a:ext cx="2303463" cy="15843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58201" y="6349457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1174" y="6348998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8575" y="6337240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2830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 smtClean="0"/>
              <a:t>calculation</a:t>
            </a:r>
            <a:endParaRPr lang="de-CH" dirty="0"/>
          </a:p>
        </p:txBody>
      </p:sp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0" y="2141538"/>
          <a:ext cx="9144000" cy="471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4" name="Visio" r:id="rId3" imgW="5198488" imgH="2525370" progId="Visio.Drawing.6">
                  <p:embed/>
                </p:oleObj>
              </mc:Choice>
              <mc:Fallback>
                <p:oleObj name="Visio" r:id="rId3" imgW="5198488" imgH="252537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141538"/>
                        <a:ext cx="9144000" cy="471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2" name="Line 4"/>
          <p:cNvSpPr>
            <a:spLocks noChangeShapeType="1"/>
          </p:cNvSpPr>
          <p:nvPr/>
        </p:nvSpPr>
        <p:spPr bwMode="auto">
          <a:xfrm flipH="1" flipV="1">
            <a:off x="1979613" y="3500438"/>
            <a:ext cx="2303462" cy="172878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 flipH="1">
            <a:off x="2125663" y="3213100"/>
            <a:ext cx="2159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 flipH="1">
            <a:off x="4572000" y="3644900"/>
            <a:ext cx="2160588" cy="14398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4215" name="Line 7"/>
          <p:cNvSpPr>
            <a:spLocks noChangeShapeType="1"/>
          </p:cNvSpPr>
          <p:nvPr/>
        </p:nvSpPr>
        <p:spPr bwMode="auto">
          <a:xfrm flipH="1">
            <a:off x="4716463" y="5229225"/>
            <a:ext cx="19431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5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 smtClean="0"/>
              <a:t>calculation</a:t>
            </a:r>
            <a:endParaRPr lang="en-US" dirty="0"/>
          </a:p>
        </p:txBody>
      </p:sp>
      <p:grpSp>
        <p:nvGrpSpPr>
          <p:cNvPr id="95242" name="Group 10"/>
          <p:cNvGrpSpPr>
            <a:grpSpLocks/>
          </p:cNvGrpSpPr>
          <p:nvPr/>
        </p:nvGrpSpPr>
        <p:grpSpPr bwMode="auto">
          <a:xfrm>
            <a:off x="315913" y="1700213"/>
            <a:ext cx="8001000" cy="4221162"/>
            <a:chOff x="199" y="1071"/>
            <a:chExt cx="5040" cy="2659"/>
          </a:xfrm>
        </p:grpSpPr>
        <p:graphicFrame>
          <p:nvGraphicFramePr>
            <p:cNvPr id="95235" name="Object 3"/>
            <p:cNvGraphicFramePr>
              <a:graphicFrameLocks noChangeAspect="1"/>
            </p:cNvGraphicFramePr>
            <p:nvPr/>
          </p:nvGraphicFramePr>
          <p:xfrm>
            <a:off x="199" y="1071"/>
            <a:ext cx="5040" cy="2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8" name="Visio" r:id="rId3" imgW="4996661" imgH="2525370" progId="Visio.Drawing.6">
                    <p:embed/>
                  </p:oleObj>
                </mc:Choice>
                <mc:Fallback>
                  <p:oleObj name="Visio" r:id="rId3" imgW="4996661" imgH="2525370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" y="1071"/>
                          <a:ext cx="5040" cy="26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37" name="Line 5"/>
            <p:cNvSpPr>
              <a:spLocks noChangeShapeType="1"/>
            </p:cNvSpPr>
            <p:nvPr/>
          </p:nvSpPr>
          <p:spPr bwMode="auto">
            <a:xfrm flipH="1">
              <a:off x="1429" y="1797"/>
              <a:ext cx="11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95238" name="Line 6"/>
            <p:cNvSpPr>
              <a:spLocks noChangeShapeType="1"/>
            </p:cNvSpPr>
            <p:nvPr/>
          </p:nvSpPr>
          <p:spPr bwMode="auto">
            <a:xfrm flipH="1" flipV="1">
              <a:off x="1429" y="1797"/>
              <a:ext cx="1133" cy="10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95239" name="Line 7"/>
            <p:cNvSpPr>
              <a:spLocks noChangeShapeType="1"/>
            </p:cNvSpPr>
            <p:nvPr/>
          </p:nvSpPr>
          <p:spPr bwMode="auto">
            <a:xfrm flipH="1">
              <a:off x="2880" y="1797"/>
              <a:ext cx="1134" cy="10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95240" name="Line 8"/>
            <p:cNvSpPr>
              <a:spLocks noChangeShapeType="1"/>
            </p:cNvSpPr>
            <p:nvPr/>
          </p:nvSpPr>
          <p:spPr bwMode="auto">
            <a:xfrm flipH="1">
              <a:off x="2880" y="288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95241" name="Oval 9"/>
          <p:cNvSpPr>
            <a:spLocks noChangeArrowheads="1"/>
          </p:cNvSpPr>
          <p:nvPr/>
        </p:nvSpPr>
        <p:spPr bwMode="auto">
          <a:xfrm>
            <a:off x="6227763" y="4868863"/>
            <a:ext cx="865187" cy="28892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95244" name="Line 12"/>
          <p:cNvSpPr>
            <a:spLocks noChangeShapeType="1"/>
          </p:cNvSpPr>
          <p:nvPr/>
        </p:nvSpPr>
        <p:spPr bwMode="auto">
          <a:xfrm flipH="1">
            <a:off x="4570413" y="4579938"/>
            <a:ext cx="180022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5245" name="Line 13"/>
          <p:cNvSpPr>
            <a:spLocks noChangeShapeType="1"/>
          </p:cNvSpPr>
          <p:nvPr/>
        </p:nvSpPr>
        <p:spPr bwMode="auto">
          <a:xfrm flipH="1" flipV="1">
            <a:off x="2268538" y="2852738"/>
            <a:ext cx="1798637" cy="17287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28457" y="5455831"/>
            <a:ext cx="334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20973" y="5467130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T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25703" y="5478889"/>
            <a:ext cx="3072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9479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animBg="1"/>
      <p:bldP spid="95244" grpId="0" animBg="1"/>
      <p:bldP spid="9524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Probability</a:t>
            </a:r>
            <a:r>
              <a:rPr lang="de-CH" dirty="0" smtClean="0"/>
              <a:t> Table</a:t>
            </a:r>
            <a:endParaRPr lang="de-CH" dirty="0"/>
          </a:p>
        </p:txBody>
      </p:sp>
      <p:graphicFrame>
        <p:nvGraphicFramePr>
          <p:cNvPr id="100355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609737622"/>
              </p:ext>
            </p:extLst>
          </p:nvPr>
        </p:nvGraphicFramePr>
        <p:xfrm>
          <a:off x="364525" y="1305166"/>
          <a:ext cx="8209867" cy="5041126"/>
        </p:xfrm>
        <a:graphic>
          <a:graphicData uri="http://schemas.openxmlformats.org/drawingml/2006/table">
            <a:tbl>
              <a:tblPr/>
              <a:tblGrid>
                <a:gridCol w="1109483"/>
                <a:gridCol w="2299186"/>
                <a:gridCol w="2113011"/>
                <a:gridCol w="2688187"/>
              </a:tblGrid>
              <a:tr h="56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Sequenz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P(Sequenz)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P(KZZ¦Sequenz)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gesamt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0.125*0.125=0.015625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0.5*0.5*0.6=0.150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0.125*0.150=0.01875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0.5*0.6*0.5=0.150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0.125*0.150=0.01875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9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0.5*0.6*0.6=0.180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0.125*.180=</a:t>
                      </a:r>
                      <a:r>
                        <a:rPr kumimoji="0" lang="de-CH" sz="16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0.0225</a:t>
                      </a:r>
                      <a:endParaRPr kumimoji="0" lang="en-US" sz="16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0.4*0.5*0.5=0.100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0.125*0.100=0.0125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0.4*0.5*0.6=0.120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0.125*0.120=0.015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9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0.4*0.6*0.5=0.120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0.125*0.120=0.015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1, </a:t>
                      </a: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x</a:t>
                      </a:r>
                      <a:r>
                        <a:rPr kumimoji="0" lang="de-CH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0.5*0.5*0.5=0.125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0.4*0.6*0.6=0.144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ETH Light" charset="0"/>
                          <a:ea typeface="ＭＳ Ｐゴシック" charset="0"/>
                        </a:rPr>
                        <a:t>0.125*0.144=0.018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TH Light" charset="0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407" name="Text Box 55"/>
          <p:cNvSpPr txBox="1">
            <a:spLocks noChangeArrowheads="1"/>
          </p:cNvSpPr>
          <p:nvPr/>
        </p:nvSpPr>
        <p:spPr bwMode="auto">
          <a:xfrm>
            <a:off x="5879475" y="6342010"/>
            <a:ext cx="2236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 i="1" u="sng" dirty="0"/>
              <a:t>P(KZZ)=0.136125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69152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Summary</a:t>
            </a:r>
            <a:endParaRPr 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de-CH" dirty="0" err="1" smtClean="0"/>
              <a:t>Graphical</a:t>
            </a:r>
            <a:r>
              <a:rPr lang="de-CH" dirty="0" smtClean="0"/>
              <a:t> </a:t>
            </a:r>
            <a:r>
              <a:rPr lang="de-CH" dirty="0" err="1" smtClean="0"/>
              <a:t>modelling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/>
              <a:t> </a:t>
            </a:r>
            <a:r>
              <a:rPr lang="de-CH" dirty="0" err="1" smtClean="0"/>
              <a:t>make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endParaRPr lang="de-CH" dirty="0" smtClean="0"/>
          </a:p>
          <a:p>
            <a:pPr algn="ctr">
              <a:buFontTx/>
              <a:buNone/>
            </a:pPr>
            <a:r>
              <a:rPr lang="de-CH" dirty="0" smtClean="0"/>
              <a:t>easy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describe</a:t>
            </a:r>
            <a:r>
              <a:rPr lang="de-CH" dirty="0" smtClean="0"/>
              <a:t> </a:t>
            </a:r>
            <a:r>
              <a:rPr lang="de-CH" dirty="0" err="1" smtClean="0"/>
              <a:t>discrete</a:t>
            </a:r>
            <a:r>
              <a:rPr lang="de-CH" dirty="0" smtClean="0"/>
              <a:t> </a:t>
            </a:r>
            <a:r>
              <a:rPr lang="de-CH" dirty="0" err="1" smtClean="0"/>
              <a:t>sequences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/>
              <a:t> </a:t>
            </a:r>
            <a:r>
              <a:rPr lang="de-CH" dirty="0" err="1" smtClean="0"/>
              <a:t>make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calcualtion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/>
              <a:t> </a:t>
            </a:r>
            <a:r>
              <a:rPr lang="de-CH" dirty="0" err="1" smtClean="0"/>
              <a:t>probabilities</a:t>
            </a:r>
            <a:r>
              <a:rPr lang="de-CH" dirty="0" smtClean="0"/>
              <a:t> </a:t>
            </a:r>
            <a:r>
              <a:rPr lang="de-CH" dirty="0" err="1" smtClean="0"/>
              <a:t>more</a:t>
            </a:r>
            <a:r>
              <a:rPr lang="de-CH" dirty="0" smtClean="0"/>
              <a:t> </a:t>
            </a:r>
            <a:r>
              <a:rPr lang="de-CH" dirty="0" err="1" smtClean="0"/>
              <a:t>efficient</a:t>
            </a:r>
            <a:r>
              <a:rPr lang="de-CH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551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 sequences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Scope and problems</a:t>
            </a:r>
          </a:p>
          <a:p>
            <a:r>
              <a:rPr lang="en-US" dirty="0" smtClean="0"/>
              <a:t>Example: complex </a:t>
            </a:r>
            <a:r>
              <a:rPr lang="en-US" dirty="0" err="1" smtClean="0"/>
              <a:t>seqeunces</a:t>
            </a:r>
            <a:r>
              <a:rPr lang="en-US" dirty="0" smtClean="0"/>
              <a:t> of coin tosses</a:t>
            </a:r>
          </a:p>
          <a:p>
            <a:pPr lvl="1"/>
            <a:r>
              <a:rPr lang="en-US" dirty="0" smtClean="0"/>
              <a:t>Naive </a:t>
            </a:r>
            <a:r>
              <a:rPr lang="en-US" dirty="0" err="1" smtClean="0"/>
              <a:t>caluclation</a:t>
            </a:r>
            <a:endParaRPr lang="en-US" dirty="0" smtClean="0"/>
          </a:p>
          <a:p>
            <a:pPr lvl="1"/>
            <a:r>
              <a:rPr lang="en-US" dirty="0" smtClean="0"/>
              <a:t>Better representation</a:t>
            </a:r>
          </a:p>
          <a:p>
            <a:pPr lvl="1"/>
            <a:r>
              <a:rPr lang="en-US" dirty="0" smtClean="0"/>
              <a:t>Better algorithms</a:t>
            </a:r>
          </a:p>
          <a:p>
            <a:r>
              <a:rPr lang="en-US" b="1" u="sng" dirty="0" smtClean="0"/>
              <a:t>Hidden Markov Models</a:t>
            </a:r>
          </a:p>
          <a:p>
            <a:pPr lvl="1"/>
            <a:r>
              <a:rPr lang="en-US" b="1" u="sng" dirty="0" smtClean="0"/>
              <a:t>Formal description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Hidden Markov Model (HMM)</a:t>
            </a: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457200" y="2057400"/>
          <a:ext cx="82296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4" name="Visio" r:id="rId3" imgW="3538893" imgH="1618108" progId="Visio.Drawing.6">
                  <p:embed/>
                </p:oleObj>
              </mc:Choice>
              <mc:Fallback>
                <p:oleObj name="Visio" r:id="rId3" imgW="3538893" imgH="16181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057400"/>
                        <a:ext cx="8229600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785" name="Group 17"/>
          <p:cNvGrpSpPr>
            <a:grpSpLocks/>
          </p:cNvGrpSpPr>
          <p:nvPr/>
        </p:nvGrpSpPr>
        <p:grpSpPr bwMode="auto">
          <a:xfrm>
            <a:off x="1242718" y="1354648"/>
            <a:ext cx="1905000" cy="914400"/>
            <a:chOff x="768" y="720"/>
            <a:chExt cx="1200" cy="576"/>
          </a:xfrm>
        </p:grpSpPr>
        <p:sp>
          <p:nvSpPr>
            <p:cNvPr id="32773" name="Text Box 5"/>
            <p:cNvSpPr txBox="1">
              <a:spLocks noChangeArrowheads="1"/>
            </p:cNvSpPr>
            <p:nvPr/>
          </p:nvSpPr>
          <p:spPr bwMode="auto">
            <a:xfrm>
              <a:off x="768" y="720"/>
              <a:ext cx="97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de-CH" dirty="0" err="1" smtClean="0"/>
                <a:t>Observations</a:t>
              </a:r>
              <a:endParaRPr lang="en-US" dirty="0"/>
            </a:p>
          </p:txBody>
        </p:sp>
        <p:sp>
          <p:nvSpPr>
            <p:cNvPr id="32777" name="Line 9"/>
            <p:cNvSpPr>
              <a:spLocks noChangeShapeType="1"/>
            </p:cNvSpPr>
            <p:nvPr/>
          </p:nvSpPr>
          <p:spPr bwMode="auto">
            <a:xfrm flipH="1">
              <a:off x="1104" y="911"/>
              <a:ext cx="14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2778" name="Line 10"/>
            <p:cNvSpPr>
              <a:spLocks noChangeShapeType="1"/>
            </p:cNvSpPr>
            <p:nvPr/>
          </p:nvSpPr>
          <p:spPr bwMode="auto">
            <a:xfrm>
              <a:off x="1248" y="960"/>
              <a:ext cx="72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2786" name="Group 18"/>
          <p:cNvGrpSpPr>
            <a:grpSpLocks/>
          </p:cNvGrpSpPr>
          <p:nvPr/>
        </p:nvGrpSpPr>
        <p:grpSpPr bwMode="auto">
          <a:xfrm>
            <a:off x="5326048" y="1258132"/>
            <a:ext cx="3054342" cy="2124749"/>
            <a:chOff x="3355" y="528"/>
            <a:chExt cx="1924" cy="1440"/>
          </a:xfrm>
        </p:grpSpPr>
        <p:sp>
          <p:nvSpPr>
            <p:cNvPr id="32776" name="Text Box 8"/>
            <p:cNvSpPr txBox="1">
              <a:spLocks noChangeArrowheads="1"/>
            </p:cNvSpPr>
            <p:nvPr/>
          </p:nvSpPr>
          <p:spPr bwMode="auto">
            <a:xfrm>
              <a:off x="3355" y="528"/>
              <a:ext cx="19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de-CH" dirty="0" smtClean="0"/>
                <a:t>Observation </a:t>
              </a:r>
              <a:r>
                <a:rPr lang="de-CH" dirty="0" err="1" smtClean="0"/>
                <a:t>probabilities</a:t>
              </a:r>
              <a:r>
                <a:rPr lang="de-CH" dirty="0" smtClean="0"/>
                <a:t> </a:t>
              </a:r>
              <a:r>
                <a:rPr lang="de-CH" i="1" dirty="0" err="1" smtClean="0"/>
                <a:t>b</a:t>
              </a:r>
              <a:r>
                <a:rPr lang="de-CH" i="1" baseline="-25000" dirty="0" err="1" smtClean="0"/>
                <a:t>jk</a:t>
              </a:r>
              <a:endParaRPr lang="en-US" i="1" baseline="-25000" dirty="0"/>
            </a:p>
          </p:txBody>
        </p:sp>
        <p:sp>
          <p:nvSpPr>
            <p:cNvPr id="32779" name="Line 11"/>
            <p:cNvSpPr>
              <a:spLocks noChangeShapeType="1"/>
            </p:cNvSpPr>
            <p:nvPr/>
          </p:nvSpPr>
          <p:spPr bwMode="auto">
            <a:xfrm flipH="1">
              <a:off x="4032" y="960"/>
              <a:ext cx="192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2780" name="Line 12"/>
            <p:cNvSpPr>
              <a:spLocks noChangeShapeType="1"/>
            </p:cNvSpPr>
            <p:nvPr/>
          </p:nvSpPr>
          <p:spPr bwMode="auto">
            <a:xfrm>
              <a:off x="4224" y="960"/>
              <a:ext cx="24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2788" name="Group 20"/>
          <p:cNvGrpSpPr>
            <a:grpSpLocks/>
          </p:cNvGrpSpPr>
          <p:nvPr/>
        </p:nvGrpSpPr>
        <p:grpSpPr bwMode="auto">
          <a:xfrm>
            <a:off x="3124200" y="3962400"/>
            <a:ext cx="2971800" cy="371475"/>
            <a:chOff x="1968" y="2496"/>
            <a:chExt cx="1872" cy="234"/>
          </a:xfrm>
        </p:grpSpPr>
        <p:sp>
          <p:nvSpPr>
            <p:cNvPr id="32774" name="Text Box 6"/>
            <p:cNvSpPr txBox="1">
              <a:spLocks noChangeArrowheads="1"/>
            </p:cNvSpPr>
            <p:nvPr/>
          </p:nvSpPr>
          <p:spPr bwMode="auto">
            <a:xfrm>
              <a:off x="2448" y="2496"/>
              <a:ext cx="50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de-CH" dirty="0" err="1" smtClean="0"/>
                <a:t>states</a:t>
              </a:r>
              <a:endParaRPr lang="en-US" dirty="0"/>
            </a:p>
          </p:txBody>
        </p:sp>
        <p:sp>
          <p:nvSpPr>
            <p:cNvPr id="32781" name="Line 13"/>
            <p:cNvSpPr>
              <a:spLocks noChangeShapeType="1"/>
            </p:cNvSpPr>
            <p:nvPr/>
          </p:nvSpPr>
          <p:spPr bwMode="auto">
            <a:xfrm>
              <a:off x="3264" y="264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2782" name="Line 14"/>
            <p:cNvSpPr>
              <a:spLocks noChangeShapeType="1"/>
            </p:cNvSpPr>
            <p:nvPr/>
          </p:nvSpPr>
          <p:spPr bwMode="auto">
            <a:xfrm flipH="1">
              <a:off x="1968" y="264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2787" name="Group 19"/>
          <p:cNvGrpSpPr>
            <a:grpSpLocks/>
          </p:cNvGrpSpPr>
          <p:nvPr/>
        </p:nvGrpSpPr>
        <p:grpSpPr bwMode="auto">
          <a:xfrm>
            <a:off x="914400" y="4419600"/>
            <a:ext cx="4365627" cy="1743075"/>
            <a:chOff x="576" y="2784"/>
            <a:chExt cx="2750" cy="1098"/>
          </a:xfrm>
        </p:grpSpPr>
        <p:sp>
          <p:nvSpPr>
            <p:cNvPr id="32775" name="Text Box 7"/>
            <p:cNvSpPr txBox="1">
              <a:spLocks noChangeArrowheads="1"/>
            </p:cNvSpPr>
            <p:nvPr/>
          </p:nvSpPr>
          <p:spPr bwMode="auto">
            <a:xfrm>
              <a:off x="1584" y="3648"/>
              <a:ext cx="174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de-CH" dirty="0" smtClean="0"/>
                <a:t>Transition </a:t>
              </a:r>
              <a:r>
                <a:rPr lang="de-CH" dirty="0" err="1" smtClean="0"/>
                <a:t>probabilities</a:t>
              </a:r>
              <a:r>
                <a:rPr lang="de-CH" dirty="0" smtClean="0"/>
                <a:t> </a:t>
              </a:r>
              <a:r>
                <a:rPr lang="de-CH" i="1" dirty="0" err="1" smtClean="0"/>
                <a:t>a</a:t>
              </a:r>
              <a:r>
                <a:rPr lang="de-CH" i="1" baseline="-25000" dirty="0" err="1" smtClean="0"/>
                <a:t>ij</a:t>
              </a:r>
              <a:endParaRPr lang="en-US" i="1" baseline="-25000" dirty="0"/>
            </a:p>
          </p:txBody>
        </p:sp>
        <p:sp>
          <p:nvSpPr>
            <p:cNvPr id="32783" name="Line 15"/>
            <p:cNvSpPr>
              <a:spLocks noChangeShapeType="1"/>
            </p:cNvSpPr>
            <p:nvPr/>
          </p:nvSpPr>
          <p:spPr bwMode="auto">
            <a:xfrm flipH="1" flipV="1">
              <a:off x="2976" y="3360"/>
              <a:ext cx="4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2784" name="Line 16"/>
            <p:cNvSpPr>
              <a:spLocks noChangeShapeType="1"/>
            </p:cNvSpPr>
            <p:nvPr/>
          </p:nvSpPr>
          <p:spPr bwMode="auto">
            <a:xfrm flipH="1" flipV="1">
              <a:off x="576" y="2784"/>
              <a:ext cx="244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32791" name="Group 23"/>
          <p:cNvGrpSpPr>
            <a:grpSpLocks/>
          </p:cNvGrpSpPr>
          <p:nvPr/>
        </p:nvGrpSpPr>
        <p:grpSpPr bwMode="auto">
          <a:xfrm>
            <a:off x="636588" y="3429001"/>
            <a:ext cx="1412877" cy="2233613"/>
            <a:chOff x="401" y="2160"/>
            <a:chExt cx="890" cy="1407"/>
          </a:xfrm>
        </p:grpSpPr>
        <p:sp>
          <p:nvSpPr>
            <p:cNvPr id="32789" name="Text Box 21"/>
            <p:cNvSpPr txBox="1">
              <a:spLocks noChangeArrowheads="1"/>
            </p:cNvSpPr>
            <p:nvPr/>
          </p:nvSpPr>
          <p:spPr bwMode="auto">
            <a:xfrm>
              <a:off x="401" y="3158"/>
              <a:ext cx="89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de-DE" dirty="0" smtClean="0"/>
                <a:t>Initial</a:t>
              </a:r>
              <a:endParaRPr lang="de-DE" dirty="0"/>
            </a:p>
            <a:p>
              <a:pPr algn="ctr"/>
              <a:r>
                <a:rPr lang="de-DE" dirty="0" err="1" smtClean="0"/>
                <a:t>probabilities</a:t>
              </a:r>
              <a:endParaRPr lang="de-DE" dirty="0"/>
            </a:p>
          </p:txBody>
        </p:sp>
        <p:sp>
          <p:nvSpPr>
            <p:cNvPr id="32790" name="Line 22"/>
            <p:cNvSpPr>
              <a:spLocks noChangeShapeType="1"/>
            </p:cNvSpPr>
            <p:nvPr/>
          </p:nvSpPr>
          <p:spPr bwMode="auto">
            <a:xfrm flipV="1">
              <a:off x="703" y="2160"/>
              <a:ext cx="317" cy="10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11066" y="2197864"/>
            <a:ext cx="6385072" cy="2187965"/>
            <a:chOff x="1375790" y="1504142"/>
            <a:chExt cx="6537007" cy="2356020"/>
          </a:xfrm>
        </p:grpSpPr>
        <p:sp>
          <p:nvSpPr>
            <p:cNvPr id="24" name="TextBox 23"/>
            <p:cNvSpPr txBox="1"/>
            <p:nvPr/>
          </p:nvSpPr>
          <p:spPr>
            <a:xfrm>
              <a:off x="1375790" y="1528573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26210" y="1563391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Heads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32961" y="1504142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77917" y="1539417"/>
              <a:ext cx="834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ource Sans Pro"/>
                  <a:cs typeface="Source Sans Pro"/>
                </a:rPr>
                <a:t>Tails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28362" y="3481334"/>
              <a:ext cx="1165059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0</a:t>
              </a:r>
              <a:endParaRPr lang="en-US" dirty="0">
                <a:latin typeface="Source Sans Pro"/>
                <a:cs typeface="Source Sans Pro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74815" y="3490829"/>
              <a:ext cx="1165059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ource Sans Pro"/>
                  <a:cs typeface="Source Sans Pro"/>
                </a:rPr>
                <a:t>Coin 1</a:t>
              </a:r>
              <a:endParaRPr lang="en-US" dirty="0">
                <a:latin typeface="Source Sans Pro"/>
                <a:cs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276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Rückblick: HMM Definition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52198"/>
            <a:ext cx="8610600" cy="5201001"/>
          </a:xfrm>
        </p:spPr>
        <p:txBody>
          <a:bodyPr/>
          <a:lstStyle/>
          <a:p>
            <a:r>
              <a:rPr lang="de-CH" sz="2000" i="1" dirty="0"/>
              <a:t>N:</a:t>
            </a:r>
            <a:r>
              <a:rPr lang="de-CH" sz="2000" dirty="0"/>
              <a:t> </a:t>
            </a:r>
            <a:r>
              <a:rPr lang="de-CH" sz="2000" dirty="0" err="1" smtClean="0"/>
              <a:t>Number</a:t>
            </a:r>
            <a:r>
              <a:rPr lang="de-CH" sz="2000" dirty="0" smtClean="0"/>
              <a:t> </a:t>
            </a:r>
            <a:r>
              <a:rPr lang="de-CH" sz="2000" dirty="0" err="1" smtClean="0"/>
              <a:t>of</a:t>
            </a:r>
            <a:r>
              <a:rPr lang="de-CH" sz="2000" dirty="0" smtClean="0"/>
              <a:t> </a:t>
            </a:r>
            <a:r>
              <a:rPr lang="de-CH" sz="2000" dirty="0" err="1" smtClean="0"/>
              <a:t>states</a:t>
            </a:r>
            <a:endParaRPr lang="de-CH" sz="2000" dirty="0"/>
          </a:p>
          <a:p>
            <a:r>
              <a:rPr lang="de-CH" sz="2000" i="1" dirty="0"/>
              <a:t>M:</a:t>
            </a:r>
            <a:r>
              <a:rPr lang="de-CH" sz="2000" dirty="0"/>
              <a:t> </a:t>
            </a:r>
            <a:r>
              <a:rPr lang="de-CH" sz="2000" dirty="0" err="1" smtClean="0"/>
              <a:t>Number</a:t>
            </a:r>
            <a:r>
              <a:rPr lang="de-CH" sz="2000" dirty="0" smtClean="0"/>
              <a:t> </a:t>
            </a:r>
            <a:r>
              <a:rPr lang="de-CH" sz="2000" dirty="0" err="1" smtClean="0"/>
              <a:t>of</a:t>
            </a:r>
            <a:r>
              <a:rPr lang="de-CH" sz="2000" dirty="0" smtClean="0"/>
              <a:t> </a:t>
            </a:r>
            <a:r>
              <a:rPr lang="de-CH" sz="2000" dirty="0" err="1" smtClean="0"/>
              <a:t>possible</a:t>
            </a:r>
            <a:r>
              <a:rPr lang="de-CH" sz="2000" dirty="0" smtClean="0"/>
              <a:t> </a:t>
            </a:r>
            <a:r>
              <a:rPr lang="de-CH" sz="2000" dirty="0" err="1" smtClean="0"/>
              <a:t>observations</a:t>
            </a:r>
            <a:endParaRPr lang="de-CH" sz="2000" dirty="0"/>
          </a:p>
          <a:p>
            <a:r>
              <a:rPr lang="de-CH" sz="2000" i="1" dirty="0"/>
              <a:t>X</a:t>
            </a:r>
            <a:r>
              <a:rPr lang="de-CH" sz="2000" dirty="0"/>
              <a:t>:  </a:t>
            </a:r>
            <a:r>
              <a:rPr lang="de-CH" sz="2000" dirty="0" err="1" smtClean="0"/>
              <a:t>measurement</a:t>
            </a:r>
            <a:r>
              <a:rPr lang="de-CH" sz="2000" dirty="0" smtClean="0"/>
              <a:t> </a:t>
            </a:r>
            <a:r>
              <a:rPr lang="de-CH" sz="2000" dirty="0" err="1" smtClean="0"/>
              <a:t>states</a:t>
            </a:r>
            <a:r>
              <a:rPr lang="de-CH" sz="2000" dirty="0" smtClean="0"/>
              <a:t> </a:t>
            </a:r>
            <a:r>
              <a:rPr lang="de-CH" sz="2000" i="1" dirty="0" smtClean="0"/>
              <a:t>X</a:t>
            </a:r>
            <a:r>
              <a:rPr lang="de-CH" sz="2000" i="1" dirty="0"/>
              <a:t>={X</a:t>
            </a:r>
            <a:r>
              <a:rPr lang="de-CH" sz="2000" i="1" baseline="-25000" dirty="0"/>
              <a:t>1, </a:t>
            </a:r>
            <a:r>
              <a:rPr lang="de-CH" sz="2000" i="1" dirty="0"/>
              <a:t>X</a:t>
            </a:r>
            <a:r>
              <a:rPr lang="de-CH" sz="2000" i="1" baseline="-25000" dirty="0"/>
              <a:t>2,....., </a:t>
            </a:r>
            <a:r>
              <a:rPr lang="de-CH" sz="2000" i="1" dirty="0"/>
              <a:t>X</a:t>
            </a:r>
            <a:r>
              <a:rPr lang="de-CH" sz="2000" i="1" baseline="-25000" dirty="0"/>
              <a:t>N</a:t>
            </a:r>
            <a:r>
              <a:rPr lang="de-CH" sz="2000" i="1" dirty="0"/>
              <a:t>}={1,2,....N}</a:t>
            </a:r>
          </a:p>
          <a:p>
            <a:r>
              <a:rPr lang="de-CH" sz="2000" dirty="0" smtClean="0"/>
              <a:t>Z: Observation </a:t>
            </a:r>
            <a:r>
              <a:rPr lang="de-CH" sz="2000" dirty="0" err="1" smtClean="0"/>
              <a:t>states</a:t>
            </a:r>
            <a:r>
              <a:rPr lang="de-CH" sz="2000" dirty="0" smtClean="0"/>
              <a:t> </a:t>
            </a:r>
            <a:r>
              <a:rPr lang="de-CH" sz="2000" i="1" dirty="0" smtClean="0"/>
              <a:t>Z </a:t>
            </a:r>
            <a:r>
              <a:rPr lang="de-CH" sz="2000" i="1" dirty="0"/>
              <a:t>={Z</a:t>
            </a:r>
            <a:r>
              <a:rPr lang="de-CH" sz="2000" i="1" baseline="-25000" dirty="0"/>
              <a:t>1, </a:t>
            </a:r>
            <a:r>
              <a:rPr lang="de-CH" sz="2000" i="1" dirty="0"/>
              <a:t>Z</a:t>
            </a:r>
            <a:r>
              <a:rPr lang="de-CH" sz="2000" i="1" baseline="-25000" dirty="0"/>
              <a:t>2,....., </a:t>
            </a:r>
            <a:r>
              <a:rPr lang="de-CH" sz="2000" i="1" dirty="0"/>
              <a:t>Z</a:t>
            </a:r>
            <a:r>
              <a:rPr lang="de-CH" sz="2000" i="1" baseline="-25000" dirty="0"/>
              <a:t>N</a:t>
            </a:r>
            <a:r>
              <a:rPr lang="de-CH" sz="2000" i="1" dirty="0"/>
              <a:t>}={1,2,....N}</a:t>
            </a:r>
          </a:p>
          <a:p>
            <a:r>
              <a:rPr lang="de-CH" sz="2000" dirty="0" smtClean="0"/>
              <a:t>Transition </a:t>
            </a:r>
            <a:r>
              <a:rPr lang="de-CH" sz="2000" dirty="0" err="1" smtClean="0"/>
              <a:t>matrix</a:t>
            </a:r>
            <a:r>
              <a:rPr lang="de-CH" sz="2000" dirty="0" smtClean="0"/>
              <a:t> A</a:t>
            </a:r>
            <a:endParaRPr lang="de-CH" sz="2000" dirty="0"/>
          </a:p>
          <a:p>
            <a:pPr lvl="1"/>
            <a:r>
              <a:rPr lang="de-CH" sz="2000" i="1" dirty="0" err="1"/>
              <a:t>a</a:t>
            </a:r>
            <a:r>
              <a:rPr lang="de-CH" sz="2000" i="1" baseline="-25000" dirty="0" err="1"/>
              <a:t>ij</a:t>
            </a:r>
            <a:r>
              <a:rPr lang="de-CH" sz="2000" dirty="0"/>
              <a:t>: </a:t>
            </a:r>
            <a:r>
              <a:rPr lang="de-CH" sz="2000" dirty="0" err="1" smtClean="0"/>
              <a:t>Probability</a:t>
            </a:r>
            <a:r>
              <a:rPr lang="de-CH" sz="2000" dirty="0" smtClean="0"/>
              <a:t> </a:t>
            </a:r>
            <a:r>
              <a:rPr lang="de-CH" sz="2000" dirty="0" err="1" smtClean="0"/>
              <a:t>to</a:t>
            </a:r>
            <a:r>
              <a:rPr lang="de-CH" sz="2000" dirty="0" smtClean="0"/>
              <a:t> </a:t>
            </a:r>
            <a:r>
              <a:rPr lang="de-CH" sz="2000" dirty="0" err="1" smtClean="0"/>
              <a:t>change</a:t>
            </a:r>
            <a:r>
              <a:rPr lang="de-CH" sz="2000" dirty="0" smtClean="0"/>
              <a:t> </a:t>
            </a:r>
            <a:r>
              <a:rPr lang="de-CH" sz="2000" dirty="0" err="1" smtClean="0"/>
              <a:t>from</a:t>
            </a:r>
            <a:r>
              <a:rPr lang="de-CH" sz="2000" dirty="0" smtClean="0"/>
              <a:t> </a:t>
            </a:r>
            <a:r>
              <a:rPr lang="de-CH" sz="2000" dirty="0" err="1" smtClean="0"/>
              <a:t>state</a:t>
            </a:r>
            <a:r>
              <a:rPr lang="de-CH" sz="2000" dirty="0" smtClean="0"/>
              <a:t> </a:t>
            </a:r>
            <a:r>
              <a:rPr lang="de-CH" sz="2000" dirty="0" err="1" smtClean="0"/>
              <a:t>Z</a:t>
            </a:r>
            <a:r>
              <a:rPr lang="de-CH" sz="2000" baseline="-25000" dirty="0" err="1" smtClean="0"/>
              <a:t>i</a:t>
            </a:r>
            <a:r>
              <a:rPr lang="de-CH" sz="2000" dirty="0" smtClean="0"/>
              <a:t> </a:t>
            </a:r>
            <a:r>
              <a:rPr lang="de-CH" sz="2000" dirty="0" err="1" smtClean="0"/>
              <a:t>to</a:t>
            </a:r>
            <a:r>
              <a:rPr lang="de-CH" sz="2000" dirty="0" smtClean="0"/>
              <a:t> </a:t>
            </a:r>
            <a:r>
              <a:rPr lang="de-CH" sz="2000" dirty="0" err="1" smtClean="0"/>
              <a:t>Z</a:t>
            </a:r>
            <a:r>
              <a:rPr lang="de-CH" sz="2000" baseline="-25000" dirty="0" err="1" smtClean="0"/>
              <a:t>j</a:t>
            </a:r>
            <a:endParaRPr lang="de-CH" sz="2000" dirty="0"/>
          </a:p>
          <a:p>
            <a:r>
              <a:rPr lang="de-CH" sz="2000" dirty="0" smtClean="0"/>
              <a:t>Output </a:t>
            </a:r>
            <a:r>
              <a:rPr lang="de-CH" sz="2000" dirty="0" err="1" smtClean="0"/>
              <a:t>matrix</a:t>
            </a:r>
            <a:r>
              <a:rPr lang="de-CH" sz="2000" dirty="0" smtClean="0"/>
              <a:t> B</a:t>
            </a:r>
            <a:endParaRPr lang="de-CH" sz="2000" dirty="0"/>
          </a:p>
          <a:p>
            <a:pPr lvl="1"/>
            <a:r>
              <a:rPr lang="de-CH" sz="2000" i="1" dirty="0" err="1"/>
              <a:t>b</a:t>
            </a:r>
            <a:r>
              <a:rPr lang="de-CH" sz="2000" i="1" baseline="-25000" dirty="0" err="1"/>
              <a:t>j</a:t>
            </a:r>
            <a:r>
              <a:rPr lang="de-CH" sz="2000" dirty="0"/>
              <a:t>(</a:t>
            </a:r>
            <a:r>
              <a:rPr lang="de-CH" sz="2000" dirty="0" err="1"/>
              <a:t>k</a:t>
            </a:r>
            <a:r>
              <a:rPr lang="de-CH" sz="2000" dirty="0"/>
              <a:t>) </a:t>
            </a:r>
            <a:r>
              <a:rPr lang="de-CH" sz="2000" dirty="0" err="1" smtClean="0"/>
              <a:t>probabiltiy</a:t>
            </a:r>
            <a:r>
              <a:rPr lang="de-CH" sz="2000" dirty="0" smtClean="0"/>
              <a:t> </a:t>
            </a:r>
            <a:r>
              <a:rPr lang="de-CH" sz="2000" dirty="0" err="1" smtClean="0"/>
              <a:t>of</a:t>
            </a:r>
            <a:r>
              <a:rPr lang="de-CH" sz="2000" dirty="0"/>
              <a:t> </a:t>
            </a:r>
            <a:r>
              <a:rPr lang="de-CH" sz="2000" dirty="0" err="1" smtClean="0"/>
              <a:t>x</a:t>
            </a:r>
            <a:r>
              <a:rPr lang="de-CH" sz="2000" baseline="-25000" dirty="0" err="1" smtClean="0"/>
              <a:t>j</a:t>
            </a:r>
            <a:r>
              <a:rPr lang="de-CH" sz="2000" dirty="0" smtClean="0"/>
              <a:t> </a:t>
            </a:r>
            <a:r>
              <a:rPr lang="de-CH" sz="2000" dirty="0" err="1" smtClean="0"/>
              <a:t>being</a:t>
            </a:r>
            <a:r>
              <a:rPr lang="de-CH" sz="2000" dirty="0" smtClean="0"/>
              <a:t> in </a:t>
            </a:r>
            <a:r>
              <a:rPr lang="de-CH" sz="2000" dirty="0" err="1" smtClean="0"/>
              <a:t>state</a:t>
            </a:r>
            <a:r>
              <a:rPr lang="de-CH" sz="2000" dirty="0" smtClean="0"/>
              <a:t> </a:t>
            </a:r>
            <a:r>
              <a:rPr lang="de-CH" sz="2000" dirty="0" err="1" smtClean="0"/>
              <a:t>Z</a:t>
            </a:r>
            <a:r>
              <a:rPr lang="de-CH" sz="2000" baseline="-25000" dirty="0" err="1" smtClean="0"/>
              <a:t>k</a:t>
            </a:r>
            <a:r>
              <a:rPr lang="de-CH" sz="2000" dirty="0" smtClean="0"/>
              <a:t> </a:t>
            </a:r>
            <a:endParaRPr lang="de-CH" sz="2000" dirty="0"/>
          </a:p>
          <a:p>
            <a:r>
              <a:rPr lang="de-CH" sz="2000" dirty="0" smtClean="0"/>
              <a:t>Initial </a:t>
            </a:r>
            <a:r>
              <a:rPr lang="de-CH" sz="2000" dirty="0" err="1" smtClean="0"/>
              <a:t>probabilities</a:t>
            </a:r>
            <a:r>
              <a:rPr lang="de-CH" sz="2000" dirty="0" smtClean="0"/>
              <a:t> </a:t>
            </a:r>
            <a:r>
              <a:rPr lang="de-CH" sz="2000" u="sng" dirty="0">
                <a:latin typeface="Symbol" charset="0"/>
              </a:rPr>
              <a:t>p</a:t>
            </a:r>
            <a:r>
              <a:rPr lang="de-CH" sz="2000" dirty="0" smtClean="0"/>
              <a:t>: </a:t>
            </a:r>
            <a:endParaRPr lang="de-CH" sz="2000" dirty="0"/>
          </a:p>
          <a:p>
            <a:pPr lvl="1"/>
            <a:r>
              <a:rPr lang="de-CH" sz="2000" dirty="0" err="1" smtClean="0"/>
              <a:t>Probabilities</a:t>
            </a:r>
            <a:r>
              <a:rPr lang="de-CH" sz="2000" dirty="0" smtClean="0"/>
              <a:t> </a:t>
            </a:r>
            <a:r>
              <a:rPr lang="de-CH" sz="2000" dirty="0" err="1" smtClean="0"/>
              <a:t>for</a:t>
            </a:r>
            <a:r>
              <a:rPr lang="de-CH" sz="2000" dirty="0" smtClean="0"/>
              <a:t> </a:t>
            </a:r>
            <a:r>
              <a:rPr lang="de-CH" sz="2000" dirty="0" err="1" smtClean="0"/>
              <a:t>the</a:t>
            </a:r>
            <a:r>
              <a:rPr lang="de-CH" sz="2000" dirty="0" smtClean="0"/>
              <a:t> </a:t>
            </a:r>
            <a:r>
              <a:rPr lang="de-CH" sz="2000" dirty="0" err="1" smtClean="0"/>
              <a:t>initial</a:t>
            </a:r>
            <a:r>
              <a:rPr lang="de-CH" sz="2000" dirty="0" smtClean="0"/>
              <a:t> </a:t>
            </a:r>
            <a:r>
              <a:rPr lang="de-CH" sz="2000" dirty="0" err="1" smtClean="0"/>
              <a:t>state</a:t>
            </a:r>
            <a:r>
              <a:rPr lang="de-CH" sz="2000" dirty="0" smtClean="0"/>
              <a:t> </a:t>
            </a:r>
            <a:r>
              <a:rPr lang="de-CH" sz="2000" dirty="0" err="1" smtClean="0"/>
              <a:t>of</a:t>
            </a:r>
            <a:r>
              <a:rPr lang="de-CH" sz="2000" dirty="0" smtClean="0"/>
              <a:t> </a:t>
            </a:r>
            <a:r>
              <a:rPr lang="de-CH" sz="2000" dirty="0" err="1" smtClean="0"/>
              <a:t>the</a:t>
            </a:r>
            <a:r>
              <a:rPr lang="de-CH" sz="2000" dirty="0" smtClean="0"/>
              <a:t> </a:t>
            </a:r>
            <a:r>
              <a:rPr lang="de-CH" sz="2000" dirty="0" err="1" smtClean="0"/>
              <a:t>system</a:t>
            </a:r>
            <a:endParaRPr lang="de-CH" sz="2000" dirty="0" smtClean="0"/>
          </a:p>
          <a:p>
            <a:pPr lvl="1"/>
            <a:endParaRPr lang="de-CH" sz="2000" u="sng" dirty="0"/>
          </a:p>
          <a:p>
            <a:pPr marL="457200" lvl="1" indent="0">
              <a:buNone/>
            </a:pPr>
            <a:r>
              <a:rPr lang="de-CH" sz="2000" u="sng" dirty="0" smtClean="0"/>
              <a:t>HMM </a:t>
            </a:r>
            <a:r>
              <a:rPr lang="de-CH" sz="2000" u="sng" dirty="0"/>
              <a:t>Model  </a:t>
            </a:r>
            <a:r>
              <a:rPr lang="de-CH" sz="2000" u="sng" dirty="0">
                <a:latin typeface="Symbol" charset="0"/>
              </a:rPr>
              <a:t>l(A,B,</a:t>
            </a:r>
            <a:r>
              <a:rPr lang="de-CH" sz="2000" u="sng" dirty="0"/>
              <a:t> </a:t>
            </a:r>
            <a:r>
              <a:rPr lang="de-CH" sz="2000" u="sng" dirty="0">
                <a:latin typeface="Symbol" charset="0"/>
              </a:rPr>
              <a:t>p)</a:t>
            </a:r>
            <a:endParaRPr lang="en-US" sz="2000" u="sng" dirty="0">
              <a:latin typeface="Symbol" charset="0"/>
            </a:endParaRP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109074"/>
              </p:ext>
            </p:extLst>
          </p:nvPr>
        </p:nvGraphicFramePr>
        <p:xfrm>
          <a:off x="3561202" y="5570080"/>
          <a:ext cx="21732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8" name="Equation" r:id="rId3" imgW="1066680" imgH="228600" progId="Equation.3">
                  <p:embed/>
                </p:oleObj>
              </mc:Choice>
              <mc:Fallback>
                <p:oleObj name="Equation" r:id="rId3" imgW="1066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202" y="5570080"/>
                        <a:ext cx="2173288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266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Maintenance Scenario</a:t>
            </a:r>
            <a:endParaRPr lang="en-US" dirty="0"/>
          </a:p>
        </p:txBody>
      </p:sp>
      <p:pic>
        <p:nvPicPr>
          <p:cNvPr id="4" name="HCIZeiss2.3-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271" y="1322643"/>
            <a:ext cx="6326278" cy="474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6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Hidden Markov Model (HMM)</a:t>
            </a:r>
          </a:p>
        </p:txBody>
      </p:sp>
      <p:graphicFrame>
        <p:nvGraphicFramePr>
          <p:cNvPr id="138243" name="Object 3"/>
          <p:cNvGraphicFramePr>
            <a:graphicFrameLocks noChangeAspect="1"/>
          </p:cNvGraphicFramePr>
          <p:nvPr/>
        </p:nvGraphicFramePr>
        <p:xfrm>
          <a:off x="533400" y="1924050"/>
          <a:ext cx="82296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1" name="Visio" r:id="rId3" imgW="4418280" imgH="2016360" progId="Visio.Drawing.6">
                  <p:embed/>
                </p:oleObj>
              </mc:Choice>
              <mc:Fallback>
                <p:oleObj name="Visio" r:id="rId3" imgW="4418280" imgH="2016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24050"/>
                        <a:ext cx="8229600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4572000" y="5943600"/>
            <a:ext cx="57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b="1"/>
              <a:t>t=1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769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Coins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</a:t>
            </a:r>
            <a:r>
              <a:rPr lang="de-CH" dirty="0"/>
              <a:t>HMM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CH" dirty="0"/>
              <a:t> N=2, M=2, T=3</a:t>
            </a:r>
          </a:p>
          <a:p>
            <a:pPr>
              <a:buFontTx/>
              <a:buNone/>
            </a:pPr>
            <a:r>
              <a:rPr lang="de-CH" dirty="0"/>
              <a:t> X=</a:t>
            </a:r>
            <a:r>
              <a:rPr lang="de-CH" dirty="0" smtClean="0"/>
              <a:t>{</a:t>
            </a:r>
            <a:r>
              <a:rPr lang="de-CH" dirty="0" err="1" smtClean="0"/>
              <a:t>coin</a:t>
            </a:r>
            <a:r>
              <a:rPr lang="de-CH" dirty="0" smtClean="0"/>
              <a:t> 0</a:t>
            </a:r>
            <a:r>
              <a:rPr lang="de-CH" dirty="0"/>
              <a:t>, </a:t>
            </a:r>
            <a:r>
              <a:rPr lang="de-CH" dirty="0" err="1" smtClean="0"/>
              <a:t>coin</a:t>
            </a:r>
            <a:r>
              <a:rPr lang="de-CH" dirty="0" smtClean="0"/>
              <a:t> 1</a:t>
            </a:r>
            <a:r>
              <a:rPr lang="de-CH" dirty="0"/>
              <a:t>}={x</a:t>
            </a:r>
            <a:r>
              <a:rPr lang="de-CH" baseline="-25000" dirty="0"/>
              <a:t>0</a:t>
            </a:r>
            <a:r>
              <a:rPr lang="de-CH" dirty="0"/>
              <a:t>,x</a:t>
            </a:r>
            <a:r>
              <a:rPr lang="de-CH" baseline="-25000" dirty="0"/>
              <a:t>1</a:t>
            </a:r>
            <a:r>
              <a:rPr lang="de-CH" dirty="0"/>
              <a:t>} </a:t>
            </a:r>
          </a:p>
          <a:p>
            <a:pPr>
              <a:buFontTx/>
              <a:buNone/>
            </a:pPr>
            <a:r>
              <a:rPr lang="de-CH" dirty="0"/>
              <a:t> </a:t>
            </a:r>
            <a:r>
              <a:rPr lang="de-CH" dirty="0" smtClean="0"/>
              <a:t>Z</a:t>
            </a:r>
            <a:r>
              <a:rPr lang="de-CH" dirty="0"/>
              <a:t>=</a:t>
            </a:r>
            <a:r>
              <a:rPr lang="de-CH" dirty="0" smtClean="0"/>
              <a:t>{H, </a:t>
            </a:r>
            <a:r>
              <a:rPr lang="de-CH" dirty="0"/>
              <a:t>T</a:t>
            </a:r>
            <a:r>
              <a:rPr lang="de-CH" dirty="0" smtClean="0"/>
              <a:t>}</a:t>
            </a:r>
            <a:endParaRPr lang="de-CH" dirty="0"/>
          </a:p>
          <a:p>
            <a:pPr>
              <a:buFontTx/>
              <a:buNone/>
            </a:pPr>
            <a:endParaRPr lang="en-US" dirty="0"/>
          </a:p>
        </p:txBody>
      </p:sp>
      <p:graphicFrame>
        <p:nvGraphicFramePr>
          <p:cNvPr id="153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812493"/>
              </p:ext>
            </p:extLst>
          </p:nvPr>
        </p:nvGraphicFramePr>
        <p:xfrm>
          <a:off x="2842143" y="2965450"/>
          <a:ext cx="20764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4" name="Equation" r:id="rId3" imgW="952200" imgH="457200" progId="Equation.3">
                  <p:embed/>
                </p:oleObj>
              </mc:Choice>
              <mc:Fallback>
                <p:oleObj name="Equation" r:id="rId3" imgW="952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143" y="2965450"/>
                        <a:ext cx="2076450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194595"/>
              </p:ext>
            </p:extLst>
          </p:nvPr>
        </p:nvGraphicFramePr>
        <p:xfrm>
          <a:off x="2895880" y="4225817"/>
          <a:ext cx="21050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5" name="Equation" r:id="rId5" imgW="965160" imgH="457200" progId="Equation.3">
                  <p:embed/>
                </p:oleObj>
              </mc:Choice>
              <mc:Fallback>
                <p:oleObj name="Equation" r:id="rId5" imgW="965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880" y="4225817"/>
                        <a:ext cx="2105025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375905"/>
              </p:ext>
            </p:extLst>
          </p:nvPr>
        </p:nvGraphicFramePr>
        <p:xfrm>
          <a:off x="3094726" y="5647437"/>
          <a:ext cx="17716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6" name="Equation" r:id="rId7" imgW="812520" imgH="203040" progId="Equation.3">
                  <p:embed/>
                </p:oleObj>
              </mc:Choice>
              <mc:Fallback>
                <p:oleObj name="Equation" r:id="rId7" imgW="812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726" y="5647437"/>
                        <a:ext cx="177165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38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HMM: Bemerkungen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‚Hidden‘ means that the state is not observable</a:t>
            </a:r>
          </a:p>
          <a:p>
            <a:pPr lvl="1"/>
            <a:r>
              <a:rPr lang="en-US" dirty="0" smtClean="0"/>
              <a:t>Only the observations are visible</a:t>
            </a:r>
          </a:p>
          <a:p>
            <a:r>
              <a:rPr lang="en-US" dirty="0" smtClean="0"/>
              <a:t>We deal with first order HMMs </a:t>
            </a:r>
          </a:p>
          <a:p>
            <a:pPr lvl="1"/>
            <a:r>
              <a:rPr lang="en-US" dirty="0" smtClean="0"/>
              <a:t>State at time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dirty="0" smtClean="0"/>
              <a:t> depends only on the state </a:t>
            </a:r>
            <a:r>
              <a:rPr lang="en-US" i="1" dirty="0" smtClean="0"/>
              <a:t>i-1</a:t>
            </a:r>
            <a:r>
              <a:rPr lang="en-US" dirty="0" smtClean="0"/>
              <a:t> (Markov assumption)</a:t>
            </a:r>
          </a:p>
          <a:p>
            <a:r>
              <a:rPr lang="en-US" dirty="0" smtClean="0"/>
              <a:t>A lot of HMMs have </a:t>
            </a:r>
            <a:r>
              <a:rPr lang="en-US" dirty="0" err="1" smtClean="0"/>
              <a:t>symetires</a:t>
            </a:r>
            <a:endParaRPr lang="en-US" dirty="0" smtClean="0"/>
          </a:p>
          <a:p>
            <a:r>
              <a:rPr lang="en-US" dirty="0" smtClean="0"/>
              <a:t>The observations don‘t need to be discrete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6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Special </a:t>
            </a:r>
            <a:r>
              <a:rPr lang="de-DE" dirty="0" err="1" smtClean="0"/>
              <a:t>cases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HMMs</a:t>
            </a:r>
            <a:endParaRPr lang="de-DE" dirty="0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95400"/>
            <a:ext cx="7773988" cy="5181600"/>
          </a:xfrm>
        </p:spPr>
        <p:txBody>
          <a:bodyPr/>
          <a:lstStyle/>
          <a:p>
            <a:r>
              <a:rPr lang="en-US" sz="2000" dirty="0" err="1" smtClean="0"/>
              <a:t>ergodic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sequential</a:t>
            </a:r>
          </a:p>
          <a:p>
            <a:pPr lvl="1"/>
            <a:r>
              <a:rPr lang="en-US" sz="1800" dirty="0" smtClean="0"/>
              <a:t>Especially important for </a:t>
            </a:r>
            <a:r>
              <a:rPr lang="en-US" sz="1800" dirty="0" err="1" smtClean="0"/>
              <a:t>recongizing</a:t>
            </a:r>
            <a:r>
              <a:rPr lang="en-US" sz="1800" dirty="0" smtClean="0"/>
              <a:t> sequences\</a:t>
            </a:r>
          </a:p>
          <a:p>
            <a:pPr lvl="1"/>
            <a:r>
              <a:rPr lang="en-US" sz="1800" dirty="0" smtClean="0"/>
              <a:t>Example: Speech recognition</a:t>
            </a:r>
            <a:endParaRPr lang="en-US" sz="1800" dirty="0"/>
          </a:p>
        </p:txBody>
      </p:sp>
      <p:pic>
        <p:nvPicPr>
          <p:cNvPr id="133124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7538" y="1341438"/>
            <a:ext cx="1670050" cy="1800225"/>
          </a:xfr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2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9613" y="4581525"/>
            <a:ext cx="4321175" cy="1423988"/>
          </a:xfr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60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HMMs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continous</a:t>
            </a:r>
            <a:r>
              <a:rPr lang="de-DE" dirty="0" smtClean="0"/>
              <a:t> </a:t>
            </a:r>
            <a:r>
              <a:rPr lang="de-DE" dirty="0" err="1" smtClean="0"/>
              <a:t>observations</a:t>
            </a:r>
            <a:endParaRPr lang="de-DE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07375" cy="4365625"/>
          </a:xfrm>
        </p:spPr>
        <p:txBody>
          <a:bodyPr/>
          <a:lstStyle/>
          <a:p>
            <a:pPr algn="ctr">
              <a:buFontTx/>
              <a:buNone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observations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continous</a:t>
            </a:r>
            <a:r>
              <a:rPr lang="de-DE" dirty="0"/>
              <a:t> </a:t>
            </a:r>
            <a:r>
              <a:rPr lang="de-DE" dirty="0" smtClean="0"/>
              <a:t>(e.g.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signals</a:t>
            </a:r>
            <a:r>
              <a:rPr lang="de-DE" dirty="0" smtClean="0"/>
              <a:t>) </a:t>
            </a:r>
            <a:r>
              <a:rPr lang="de-DE" dirty="0" err="1" smtClean="0"/>
              <a:t>we</a:t>
            </a:r>
            <a:r>
              <a:rPr lang="de-DE" dirty="0"/>
              <a:t> </a:t>
            </a:r>
            <a:r>
              <a:rPr lang="de-DE" dirty="0" err="1" smtClean="0"/>
              <a:t>swap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Observation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distribution</a:t>
            </a:r>
            <a:endParaRPr lang="de-DE" dirty="0"/>
          </a:p>
          <a:p>
            <a:r>
              <a:rPr lang="de-DE" dirty="0" smtClean="0"/>
              <a:t>Easy </a:t>
            </a:r>
            <a:r>
              <a:rPr lang="de-DE" dirty="0" err="1" smtClean="0"/>
              <a:t>case</a:t>
            </a:r>
            <a:r>
              <a:rPr lang="de-DE" dirty="0" smtClean="0"/>
              <a:t>: </a:t>
            </a:r>
            <a:r>
              <a:rPr lang="de-DE" dirty="0" err="1" smtClean="0"/>
              <a:t>gauss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endParaRPr lang="de-DE" dirty="0"/>
          </a:p>
          <a:p>
            <a:r>
              <a:rPr lang="de-DE" dirty="0" smtClean="0"/>
              <a:t>More komplex </a:t>
            </a:r>
            <a:r>
              <a:rPr lang="de-DE" dirty="0" err="1" smtClean="0"/>
              <a:t>processes</a:t>
            </a:r>
            <a:r>
              <a:rPr lang="de-DE" dirty="0" smtClean="0"/>
              <a:t>: </a:t>
            </a:r>
            <a:r>
              <a:rPr lang="de-DE" dirty="0"/>
              <a:t>‚</a:t>
            </a:r>
            <a:r>
              <a:rPr lang="de-DE" dirty="0" err="1"/>
              <a:t>mixture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Gaussians</a:t>
            </a:r>
            <a:r>
              <a:rPr lang="de-DE" dirty="0"/>
              <a:t>‘</a:t>
            </a:r>
          </a:p>
          <a:p>
            <a:r>
              <a:rPr lang="de-DE" dirty="0" smtClean="0"/>
              <a:t>General </a:t>
            </a:r>
            <a:r>
              <a:rPr lang="de-DE" dirty="0" err="1" smtClean="0"/>
              <a:t>case</a:t>
            </a:r>
            <a:r>
              <a:rPr lang="de-DE" dirty="0" smtClean="0"/>
              <a:t>: </a:t>
            </a:r>
            <a:r>
              <a:rPr lang="de-DE" dirty="0" err="1" smtClean="0"/>
              <a:t>arbitrary</a:t>
            </a:r>
            <a:r>
              <a:rPr lang="de-DE" dirty="0" smtClean="0"/>
              <a:t> </a:t>
            </a:r>
            <a:r>
              <a:rPr lang="de-DE" dirty="0" err="1" smtClean="0"/>
              <a:t>distributions</a:t>
            </a:r>
            <a:endParaRPr lang="de-DE" dirty="0"/>
          </a:p>
          <a:p>
            <a:pPr lvl="1"/>
            <a:r>
              <a:rPr lang="de-DE" dirty="0" smtClean="0"/>
              <a:t>Description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r>
              <a:rPr lang="de-DE" dirty="0"/>
              <a:t> </a:t>
            </a:r>
            <a:r>
              <a:rPr lang="de-DE" dirty="0" err="1" smtClean="0"/>
              <a:t>problematic</a:t>
            </a:r>
            <a:r>
              <a:rPr lang="de-DE" dirty="0" smtClean="0"/>
              <a:t>!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67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304800"/>
            <a:ext cx="8150767" cy="762000"/>
          </a:xfrm>
        </p:spPr>
        <p:txBody>
          <a:bodyPr/>
          <a:lstStyle/>
          <a:p>
            <a:r>
              <a:rPr lang="en-US" dirty="0" smtClean="0"/>
              <a:t>Example: HMM with Gauss distribution</a:t>
            </a:r>
            <a:endParaRPr lang="en-US" dirty="0"/>
          </a:p>
        </p:txBody>
      </p:sp>
      <p:pic>
        <p:nvPicPr>
          <p:cNvPr id="113671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7313" y="1935163"/>
            <a:ext cx="1108075" cy="414337"/>
          </a:xfr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3668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005384485"/>
              </p:ext>
            </p:extLst>
          </p:nvPr>
        </p:nvGraphicFramePr>
        <p:xfrm>
          <a:off x="1835150" y="1773238"/>
          <a:ext cx="5257800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32" name="Visio" r:id="rId4" imgW="3538893" imgH="1618108" progId="Visio.Drawing.6">
                  <p:embed/>
                </p:oleObj>
              </mc:Choice>
              <mc:Fallback>
                <p:oleObj name="Visio" r:id="rId4" imgW="3538893" imgH="16181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773238"/>
                        <a:ext cx="5257800" cy="240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Rectangle 6"/>
          <p:cNvSpPr>
            <a:spLocks noGrp="1" noChangeArrowheads="1"/>
          </p:cNvSpPr>
          <p:nvPr>
            <p:ph type="body" sz="half" idx="3"/>
          </p:nvPr>
        </p:nvSpPr>
        <p:spPr>
          <a:xfrm>
            <a:off x="685800" y="4467225"/>
            <a:ext cx="8077200" cy="1698625"/>
          </a:xfrm>
        </p:spPr>
        <p:txBody>
          <a:bodyPr/>
          <a:lstStyle/>
          <a:p>
            <a:r>
              <a:rPr lang="en-US" sz="2000" dirty="0" smtClean="0"/>
              <a:t>Observation of the speed of a race car in a bend</a:t>
            </a:r>
          </a:p>
          <a:p>
            <a:pPr lvl="1"/>
            <a:r>
              <a:rPr lang="en-US" sz="1800" dirty="0" smtClean="0"/>
              <a:t>2 drivers change every 20 laps</a:t>
            </a:r>
          </a:p>
          <a:p>
            <a:pPr lvl="1"/>
            <a:r>
              <a:rPr lang="en-US" sz="1800" dirty="0" smtClean="0"/>
              <a:t>Driver 0 takes the bend with an average of 200 km/h</a:t>
            </a:r>
          </a:p>
          <a:p>
            <a:pPr lvl="1"/>
            <a:r>
              <a:rPr lang="en-US" sz="1800" dirty="0"/>
              <a:t>Driver </a:t>
            </a:r>
            <a:r>
              <a:rPr lang="en-US" sz="1800" dirty="0" smtClean="0"/>
              <a:t>1 </a:t>
            </a:r>
            <a:r>
              <a:rPr lang="en-US" sz="1800" dirty="0"/>
              <a:t>takes the bend with an average of 190 </a:t>
            </a:r>
            <a:r>
              <a:rPr lang="en-US" sz="1800" dirty="0" smtClean="0"/>
              <a:t>km/h</a:t>
            </a:r>
            <a:endParaRPr lang="en-US" sz="1800" dirty="0"/>
          </a:p>
        </p:txBody>
      </p:sp>
      <p:pic>
        <p:nvPicPr>
          <p:cNvPr id="1136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13" y="1916113"/>
            <a:ext cx="1108075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3674" name="Text Box 10"/>
          <p:cNvSpPr txBox="1">
            <a:spLocks noChangeArrowheads="1"/>
          </p:cNvSpPr>
          <p:nvPr/>
        </p:nvSpPr>
        <p:spPr bwMode="auto">
          <a:xfrm>
            <a:off x="2986088" y="1268413"/>
            <a:ext cx="4333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DE" sz="1200"/>
              <a:t>200</a:t>
            </a:r>
          </a:p>
        </p:txBody>
      </p:sp>
      <p:sp>
        <p:nvSpPr>
          <p:cNvPr id="113675" name="Text Box 11"/>
          <p:cNvSpPr txBox="1">
            <a:spLocks noChangeArrowheads="1"/>
          </p:cNvSpPr>
          <p:nvPr/>
        </p:nvSpPr>
        <p:spPr bwMode="auto">
          <a:xfrm>
            <a:off x="5508625" y="1268413"/>
            <a:ext cx="433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DE" sz="1200"/>
              <a:t>190</a:t>
            </a:r>
          </a:p>
        </p:txBody>
      </p:sp>
      <p:sp>
        <p:nvSpPr>
          <p:cNvPr id="113676" name="Line 12"/>
          <p:cNvSpPr>
            <a:spLocks noChangeShapeType="1"/>
          </p:cNvSpPr>
          <p:nvPr/>
        </p:nvSpPr>
        <p:spPr bwMode="auto">
          <a:xfrm>
            <a:off x="3203575" y="1484313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13677" name="Line 13"/>
          <p:cNvSpPr>
            <a:spLocks noChangeShapeType="1"/>
          </p:cNvSpPr>
          <p:nvPr/>
        </p:nvSpPr>
        <p:spPr bwMode="auto">
          <a:xfrm>
            <a:off x="5724525" y="1484313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75094" y="3068904"/>
            <a:ext cx="834881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Driver 1</a:t>
            </a:r>
            <a:endParaRPr lang="en-US" sz="1600" dirty="0">
              <a:latin typeface="Source Sans Pro"/>
              <a:cs typeface="Source Sans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8531" y="3033172"/>
            <a:ext cx="85025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Driver 2</a:t>
            </a:r>
            <a:endParaRPr lang="en-US" sz="16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8464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HMM </a:t>
            </a:r>
            <a:r>
              <a:rPr lang="de-DE" sz="2800" dirty="0" err="1" smtClean="0"/>
              <a:t>using</a:t>
            </a:r>
            <a:r>
              <a:rPr lang="de-DE" sz="2800" dirty="0" smtClean="0"/>
              <a:t> ‚</a:t>
            </a:r>
            <a:r>
              <a:rPr lang="de-DE" sz="2800" dirty="0" err="1"/>
              <a:t>Mixture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Gaussians</a:t>
            </a:r>
            <a:r>
              <a:rPr lang="de-DE" sz="2800" dirty="0"/>
              <a:t>‘ </a:t>
            </a:r>
            <a:r>
              <a:rPr lang="de-DE" sz="2800" dirty="0" err="1" smtClean="0"/>
              <a:t>distributions</a:t>
            </a:r>
            <a:endParaRPr lang="de-DE" sz="2800" dirty="0"/>
          </a:p>
        </p:txBody>
      </p:sp>
      <p:sp>
        <p:nvSpPr>
          <p:cNvPr id="114700" name="Rectangle 12"/>
          <p:cNvSpPr>
            <a:spLocks noGrp="1" noChangeArrowheads="1"/>
          </p:cNvSpPr>
          <p:nvPr>
            <p:ph type="body" sz="half" idx="1"/>
          </p:nvPr>
        </p:nvSpPr>
        <p:spPr>
          <a:xfrm>
            <a:off x="637881" y="1348940"/>
            <a:ext cx="8134350" cy="1846262"/>
          </a:xfrm>
        </p:spPr>
        <p:txBody>
          <a:bodyPr/>
          <a:lstStyle/>
          <a:p>
            <a:r>
              <a:rPr lang="en-US" sz="2000" dirty="0" smtClean="0"/>
              <a:t>The PDF of the observations is expressed as the weighted sum of </a:t>
            </a:r>
            <a:r>
              <a:rPr lang="en-US" sz="2000" dirty="0" err="1" smtClean="0"/>
              <a:t>gaussians</a:t>
            </a:r>
            <a:endParaRPr lang="en-US" sz="2000" dirty="0" smtClean="0"/>
          </a:p>
          <a:p>
            <a:pPr lvl="1"/>
            <a:r>
              <a:rPr lang="en-US" sz="1800" dirty="0" smtClean="0"/>
              <a:t>Complex distributions </a:t>
            </a:r>
          </a:p>
          <a:p>
            <a:pPr lvl="1"/>
            <a:r>
              <a:rPr lang="en-US" sz="1800" dirty="0" smtClean="0"/>
              <a:t>Simple description and calculation</a:t>
            </a:r>
            <a:endParaRPr lang="en-US" sz="1800" dirty="0"/>
          </a:p>
        </p:txBody>
      </p:sp>
      <p:pic>
        <p:nvPicPr>
          <p:cNvPr id="11469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7288" y="3714750"/>
            <a:ext cx="7086600" cy="2738438"/>
          </a:xfr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695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2957513"/>
            <a:ext cx="3024188" cy="831850"/>
          </a:xfr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698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3003550"/>
            <a:ext cx="3635375" cy="603250"/>
          </a:xfr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51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Description of HMMs with Gauss </a:t>
            </a:r>
            <a:r>
              <a:rPr lang="en-US" sz="2800" dirty="0" err="1" smtClean="0"/>
              <a:t>distribtutions</a:t>
            </a:r>
            <a:endParaRPr lang="en-US" sz="2800" dirty="0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268413"/>
            <a:ext cx="8077200" cy="5256212"/>
          </a:xfrm>
        </p:spPr>
        <p:txBody>
          <a:bodyPr/>
          <a:lstStyle/>
          <a:p>
            <a:r>
              <a:rPr lang="de-DE" sz="2000" dirty="0" err="1" smtClean="0"/>
              <a:t>Gaussian</a:t>
            </a:r>
            <a:r>
              <a:rPr lang="de-DE" sz="2000" dirty="0" smtClean="0"/>
              <a:t> </a:t>
            </a:r>
            <a:r>
              <a:rPr lang="de-DE" sz="2000" dirty="0" err="1" smtClean="0"/>
              <a:t>distribution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given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Matrix B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 </a:t>
            </a:r>
            <a:r>
              <a:rPr lang="de-DE" sz="2000" dirty="0" err="1" smtClean="0"/>
              <a:t>replaced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two</a:t>
            </a:r>
            <a:r>
              <a:rPr lang="de-DE" sz="2000" dirty="0" smtClean="0"/>
              <a:t> </a:t>
            </a:r>
            <a:r>
              <a:rPr lang="de-DE" sz="2000" dirty="0" err="1" smtClean="0"/>
              <a:t>matrices</a:t>
            </a:r>
            <a:r>
              <a:rPr lang="de-DE" sz="2000" dirty="0" smtClean="0"/>
              <a:t>: durch 2 Matrizen:</a:t>
            </a:r>
          </a:p>
          <a:p>
            <a:pPr lvl="1"/>
            <a:r>
              <a:rPr lang="de-DE" sz="1800" dirty="0" smtClean="0"/>
              <a:t>B 1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means</a:t>
            </a:r>
            <a:endParaRPr lang="de-DE" sz="1800" dirty="0" smtClean="0"/>
          </a:p>
          <a:p>
            <a:pPr lvl="1"/>
            <a:r>
              <a:rPr lang="de-DE" sz="1800" dirty="0" smtClean="0"/>
              <a:t>B 2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variances</a:t>
            </a:r>
            <a:endParaRPr lang="de-DE" sz="1800" dirty="0"/>
          </a:p>
          <a:p>
            <a:r>
              <a:rPr lang="de-DE" sz="2000" dirty="0" err="1" smtClean="0"/>
              <a:t>If</a:t>
            </a:r>
            <a:r>
              <a:rPr lang="de-DE" sz="2000" dirty="0" smtClean="0"/>
              <a:t> ‚</a:t>
            </a:r>
            <a:r>
              <a:rPr lang="de-DE" sz="2000" dirty="0" err="1"/>
              <a:t>Mixture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Gaussians</a:t>
            </a:r>
            <a:r>
              <a:rPr lang="de-DE" sz="2000" dirty="0" smtClean="0"/>
              <a:t>‘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used</a:t>
            </a:r>
            <a:endParaRPr lang="de-DE" sz="2000" dirty="0"/>
          </a:p>
          <a:p>
            <a:pPr lvl="1"/>
            <a:r>
              <a:rPr lang="de-DE" sz="1800" dirty="0" smtClean="0"/>
              <a:t>The </a:t>
            </a:r>
            <a:r>
              <a:rPr lang="de-DE" sz="1800" dirty="0" err="1" smtClean="0"/>
              <a:t>number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matrices</a:t>
            </a:r>
            <a:r>
              <a:rPr lang="de-DE" sz="1800" dirty="0" smtClean="0"/>
              <a:t> </a:t>
            </a:r>
            <a:r>
              <a:rPr lang="de-DE" sz="1800" dirty="0" err="1" smtClean="0"/>
              <a:t>increases</a:t>
            </a:r>
            <a:r>
              <a:rPr lang="de-DE" sz="1800" dirty="0" smtClean="0"/>
              <a:t> </a:t>
            </a:r>
            <a:r>
              <a:rPr lang="de-DE" sz="1800" dirty="0" err="1" smtClean="0"/>
              <a:t>depending</a:t>
            </a:r>
            <a:r>
              <a:rPr lang="de-DE" sz="1800" dirty="0" smtClean="0"/>
              <a:t> on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number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mixtures</a:t>
            </a:r>
            <a:endParaRPr lang="de-DE" sz="1800" dirty="0"/>
          </a:p>
          <a:p>
            <a:pPr lvl="1"/>
            <a:r>
              <a:rPr lang="de-DE" sz="1800" dirty="0" smtClean="0"/>
              <a:t>Additional </a:t>
            </a:r>
            <a:r>
              <a:rPr lang="de-DE" sz="1800" dirty="0" err="1" smtClean="0"/>
              <a:t>matrix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weights</a:t>
            </a:r>
            <a:endParaRPr lang="de-DE" sz="1800" dirty="0"/>
          </a:p>
        </p:txBody>
      </p:sp>
      <p:pic>
        <p:nvPicPr>
          <p:cNvPr id="12698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2276475"/>
            <a:ext cx="2735263" cy="846138"/>
          </a:xfr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982" name="Picture 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7"/>
          <a:stretch>
            <a:fillRect/>
          </a:stretch>
        </p:blipFill>
        <p:spPr>
          <a:xfrm>
            <a:off x="4090693" y="1905673"/>
            <a:ext cx="4467225" cy="1571625"/>
          </a:xfr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75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Trellis &amp; Forward Algorithmus 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715000"/>
            <a:ext cx="9101840" cy="76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de-CH" sz="2000" dirty="0"/>
              <a:t>      : </a:t>
            </a:r>
            <a:r>
              <a:rPr lang="de-CH" sz="2000" dirty="0" err="1" smtClean="0"/>
              <a:t>Probability</a:t>
            </a:r>
            <a:r>
              <a:rPr lang="de-CH" sz="2000" dirty="0" smtClean="0"/>
              <a:t> </a:t>
            </a:r>
            <a:r>
              <a:rPr lang="de-CH" sz="2000" dirty="0" err="1" smtClean="0"/>
              <a:t>fo</a:t>
            </a:r>
            <a:r>
              <a:rPr lang="de-CH" sz="2000" dirty="0" smtClean="0"/>
              <a:t>  </a:t>
            </a:r>
            <a:r>
              <a:rPr lang="de-CH" sz="2000" dirty="0" err="1" smtClean="0"/>
              <a:t>the</a:t>
            </a:r>
            <a:r>
              <a:rPr lang="de-CH" sz="2000" dirty="0" smtClean="0"/>
              <a:t> </a:t>
            </a:r>
            <a:r>
              <a:rPr lang="de-CH" sz="2000" dirty="0" err="1" smtClean="0"/>
              <a:t>observations</a:t>
            </a:r>
            <a:r>
              <a:rPr lang="de-CH" sz="2000" dirty="0" smtClean="0"/>
              <a:t>                          </a:t>
            </a:r>
            <a:r>
              <a:rPr lang="de-CH" sz="2000" dirty="0" err="1" smtClean="0"/>
              <a:t>at</a:t>
            </a:r>
            <a:r>
              <a:rPr lang="de-CH" sz="2000" dirty="0" smtClean="0"/>
              <a:t> time t </a:t>
            </a:r>
            <a:r>
              <a:rPr lang="de-CH" sz="2000" dirty="0" err="1" smtClean="0"/>
              <a:t>and</a:t>
            </a:r>
            <a:r>
              <a:rPr lang="de-CH" sz="2000" dirty="0" smtClean="0"/>
              <a:t> </a:t>
            </a:r>
            <a:r>
              <a:rPr lang="de-CH" sz="2000" dirty="0" err="1" smtClean="0"/>
              <a:t>being</a:t>
            </a:r>
            <a:r>
              <a:rPr lang="de-CH" sz="2000" dirty="0" smtClean="0"/>
              <a:t> in </a:t>
            </a:r>
            <a:r>
              <a:rPr lang="de-CH" sz="2000" dirty="0" err="1" smtClean="0"/>
              <a:t>state</a:t>
            </a:r>
            <a:r>
              <a:rPr lang="de-CH" sz="2000" dirty="0" smtClean="0"/>
              <a:t> </a:t>
            </a:r>
            <a:r>
              <a:rPr lang="de-CH" sz="2000" i="1" dirty="0" smtClean="0"/>
              <a:t>i</a:t>
            </a:r>
            <a:r>
              <a:rPr lang="de-CH" sz="2000" dirty="0" smtClean="0"/>
              <a:t>  </a:t>
            </a:r>
            <a:endParaRPr lang="de-CH" sz="2000" dirty="0"/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graphicFrame>
        <p:nvGraphicFramePr>
          <p:cNvPr id="139268" name="Object 4"/>
          <p:cNvGraphicFramePr>
            <a:graphicFrameLocks noChangeAspect="1"/>
          </p:cNvGraphicFramePr>
          <p:nvPr/>
        </p:nvGraphicFramePr>
        <p:xfrm>
          <a:off x="-152400" y="758825"/>
          <a:ext cx="8839200" cy="503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22" name="Visio" r:id="rId3" imgW="6238440" imgH="3147480" progId="Visio.Drawing.6">
                  <p:embed/>
                </p:oleObj>
              </mc:Choice>
              <mc:Fallback>
                <p:oleObj name="Visio" r:id="rId3" imgW="6238440" imgH="3147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758825"/>
                        <a:ext cx="8839200" cy="503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227629"/>
              </p:ext>
            </p:extLst>
          </p:nvPr>
        </p:nvGraphicFramePr>
        <p:xfrm>
          <a:off x="4368815" y="5774733"/>
          <a:ext cx="12652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23" name="Equation" r:id="rId5" imgW="787320" imgH="228600" progId="Equation.3">
                  <p:embed/>
                </p:oleObj>
              </mc:Choice>
              <mc:Fallback>
                <p:oleObj name="Equation" r:id="rId5" imgW="787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15" y="5774733"/>
                        <a:ext cx="12652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0" name="Object 6"/>
          <p:cNvGraphicFramePr>
            <a:graphicFrameLocks noChangeAspect="1"/>
          </p:cNvGraphicFramePr>
          <p:nvPr/>
        </p:nvGraphicFramePr>
        <p:xfrm>
          <a:off x="381000" y="5803900"/>
          <a:ext cx="55086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24" name="Equation" r:id="rId7" imgW="342720" imgH="228600" progId="Equation.3">
                  <p:embed/>
                </p:oleObj>
              </mc:Choice>
              <mc:Fallback>
                <p:oleObj name="Equation" r:id="rId7" imgW="342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803900"/>
                        <a:ext cx="55086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1" name="AutoShape 7"/>
          <p:cNvSpPr>
            <a:spLocks/>
          </p:cNvSpPr>
          <p:nvPr/>
        </p:nvSpPr>
        <p:spPr bwMode="auto">
          <a:xfrm>
            <a:off x="7239000" y="1066800"/>
            <a:ext cx="304800" cy="4495800"/>
          </a:xfrm>
          <a:prstGeom prst="rightBrace">
            <a:avLst>
              <a:gd name="adj1" fmla="val 12291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7650265" y="3068638"/>
            <a:ext cx="196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de-CH" dirty="0"/>
              <a:t>P(</a:t>
            </a:r>
            <a:r>
              <a:rPr lang="de-CH" i="1" dirty="0"/>
              <a:t>z</a:t>
            </a:r>
            <a:r>
              <a:rPr lang="de-CH" i="1" baseline="-25000" dirty="0"/>
              <a:t>1, </a:t>
            </a:r>
            <a:r>
              <a:rPr lang="de-CH" i="1" dirty="0"/>
              <a:t>z</a:t>
            </a:r>
            <a:r>
              <a:rPr lang="de-CH" i="1" baseline="-25000" dirty="0"/>
              <a:t>2,....., </a:t>
            </a:r>
            <a:r>
              <a:rPr lang="de-CH" i="1" dirty="0" err="1"/>
              <a:t>z</a:t>
            </a:r>
            <a:r>
              <a:rPr lang="de-CH" i="1" baseline="-25000" dirty="0" err="1"/>
              <a:t>T</a:t>
            </a:r>
            <a:r>
              <a:rPr lang="de-CH" dirty="0"/>
              <a:t>)</a:t>
            </a:r>
            <a:endParaRPr lang="en-US" dirty="0"/>
          </a:p>
        </p:txBody>
      </p:sp>
      <p:grpSp>
        <p:nvGrpSpPr>
          <p:cNvPr id="139273" name="Group 9"/>
          <p:cNvGrpSpPr>
            <a:grpSpLocks/>
          </p:cNvGrpSpPr>
          <p:nvPr/>
        </p:nvGrpSpPr>
        <p:grpSpPr bwMode="auto">
          <a:xfrm>
            <a:off x="609600" y="1981200"/>
            <a:ext cx="1371600" cy="609600"/>
            <a:chOff x="384" y="1248"/>
            <a:chExt cx="864" cy="384"/>
          </a:xfrm>
        </p:grpSpPr>
        <p:sp>
          <p:nvSpPr>
            <p:cNvPr id="139274" name="Line 10"/>
            <p:cNvSpPr>
              <a:spLocks noChangeShapeType="1"/>
            </p:cNvSpPr>
            <p:nvPr/>
          </p:nvSpPr>
          <p:spPr bwMode="auto">
            <a:xfrm flipV="1">
              <a:off x="384" y="1344"/>
              <a:ext cx="528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5" name="Oval 11"/>
            <p:cNvSpPr>
              <a:spLocks noChangeArrowheads="1"/>
            </p:cNvSpPr>
            <p:nvPr/>
          </p:nvSpPr>
          <p:spPr bwMode="auto">
            <a:xfrm>
              <a:off x="576" y="1488"/>
              <a:ext cx="240" cy="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76" name="Oval 12"/>
            <p:cNvSpPr>
              <a:spLocks noChangeArrowheads="1"/>
            </p:cNvSpPr>
            <p:nvPr/>
          </p:nvSpPr>
          <p:spPr bwMode="auto">
            <a:xfrm>
              <a:off x="912" y="1248"/>
              <a:ext cx="336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9277" name="Group 13"/>
          <p:cNvGrpSpPr>
            <a:grpSpLocks/>
          </p:cNvGrpSpPr>
          <p:nvPr/>
        </p:nvGrpSpPr>
        <p:grpSpPr bwMode="auto">
          <a:xfrm>
            <a:off x="609600" y="3962400"/>
            <a:ext cx="1371600" cy="609600"/>
            <a:chOff x="384" y="2496"/>
            <a:chExt cx="864" cy="384"/>
          </a:xfrm>
        </p:grpSpPr>
        <p:sp>
          <p:nvSpPr>
            <p:cNvPr id="139278" name="Line 14"/>
            <p:cNvSpPr>
              <a:spLocks noChangeShapeType="1"/>
            </p:cNvSpPr>
            <p:nvPr/>
          </p:nvSpPr>
          <p:spPr bwMode="auto">
            <a:xfrm flipV="1">
              <a:off x="384" y="2592"/>
              <a:ext cx="528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79" name="Oval 15"/>
            <p:cNvSpPr>
              <a:spLocks noChangeArrowheads="1"/>
            </p:cNvSpPr>
            <p:nvPr/>
          </p:nvSpPr>
          <p:spPr bwMode="auto">
            <a:xfrm>
              <a:off x="576" y="2736"/>
              <a:ext cx="240" cy="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80" name="Oval 16"/>
            <p:cNvSpPr>
              <a:spLocks noChangeArrowheads="1"/>
            </p:cNvSpPr>
            <p:nvPr/>
          </p:nvSpPr>
          <p:spPr bwMode="auto">
            <a:xfrm>
              <a:off x="912" y="2496"/>
              <a:ext cx="336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9281" name="Group 17"/>
          <p:cNvGrpSpPr>
            <a:grpSpLocks/>
          </p:cNvGrpSpPr>
          <p:nvPr/>
        </p:nvGrpSpPr>
        <p:grpSpPr bwMode="auto">
          <a:xfrm>
            <a:off x="1524000" y="1447800"/>
            <a:ext cx="3048000" cy="3429000"/>
            <a:chOff x="960" y="912"/>
            <a:chExt cx="1920" cy="2160"/>
          </a:xfrm>
        </p:grpSpPr>
        <p:sp>
          <p:nvSpPr>
            <p:cNvPr id="139282" name="Oval 18"/>
            <p:cNvSpPr>
              <a:spLocks noChangeArrowheads="1"/>
            </p:cNvSpPr>
            <p:nvPr/>
          </p:nvSpPr>
          <p:spPr bwMode="auto">
            <a:xfrm>
              <a:off x="960" y="912"/>
              <a:ext cx="336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83" name="Oval 19"/>
            <p:cNvSpPr>
              <a:spLocks noChangeArrowheads="1"/>
            </p:cNvSpPr>
            <p:nvPr/>
          </p:nvSpPr>
          <p:spPr bwMode="auto">
            <a:xfrm>
              <a:off x="1728" y="1200"/>
              <a:ext cx="336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84" name="Oval 20"/>
            <p:cNvSpPr>
              <a:spLocks noChangeArrowheads="1"/>
            </p:cNvSpPr>
            <p:nvPr/>
          </p:nvSpPr>
          <p:spPr bwMode="auto">
            <a:xfrm>
              <a:off x="960" y="2880"/>
              <a:ext cx="336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85" name="Oval 21"/>
            <p:cNvSpPr>
              <a:spLocks noChangeArrowheads="1"/>
            </p:cNvSpPr>
            <p:nvPr/>
          </p:nvSpPr>
          <p:spPr bwMode="auto">
            <a:xfrm rot="-2092848">
              <a:off x="2064" y="1728"/>
              <a:ext cx="336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86" name="Oval 22"/>
            <p:cNvSpPr>
              <a:spLocks noChangeArrowheads="1"/>
            </p:cNvSpPr>
            <p:nvPr/>
          </p:nvSpPr>
          <p:spPr bwMode="auto">
            <a:xfrm>
              <a:off x="2544" y="1248"/>
              <a:ext cx="336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39287" name="Line 23"/>
            <p:cNvSpPr>
              <a:spLocks noChangeShapeType="1"/>
            </p:cNvSpPr>
            <p:nvPr/>
          </p:nvSpPr>
          <p:spPr bwMode="auto">
            <a:xfrm>
              <a:off x="1296" y="1056"/>
              <a:ext cx="48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88" name="Line 24"/>
            <p:cNvSpPr>
              <a:spLocks noChangeShapeType="1"/>
            </p:cNvSpPr>
            <p:nvPr/>
          </p:nvSpPr>
          <p:spPr bwMode="auto">
            <a:xfrm>
              <a:off x="2064" y="1296"/>
              <a:ext cx="48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89" name="Line 25"/>
            <p:cNvSpPr>
              <a:spLocks noChangeShapeType="1"/>
            </p:cNvSpPr>
            <p:nvPr/>
          </p:nvSpPr>
          <p:spPr bwMode="auto">
            <a:xfrm flipV="1">
              <a:off x="1248" y="1968"/>
              <a:ext cx="816" cy="96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9290" name="Line 26"/>
            <p:cNvSpPr>
              <a:spLocks noChangeShapeType="1"/>
            </p:cNvSpPr>
            <p:nvPr/>
          </p:nvSpPr>
          <p:spPr bwMode="auto">
            <a:xfrm flipV="1">
              <a:off x="2352" y="1440"/>
              <a:ext cx="24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26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‚Forward‘ </a:t>
            </a:r>
            <a:r>
              <a:rPr lang="de-CH" dirty="0" err="1"/>
              <a:t>a</a:t>
            </a:r>
            <a:r>
              <a:rPr lang="de-CH" dirty="0" err="1" smtClean="0"/>
              <a:t>lgorithm</a:t>
            </a:r>
            <a:r>
              <a:rPr lang="de-CH" dirty="0" smtClean="0"/>
              <a:t> </a:t>
            </a:r>
            <a:endParaRPr lang="en-US" dirty="0"/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2959100" y="1371600"/>
          <a:ext cx="22987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8" name="Equation" r:id="rId3" imgW="939600" imgH="228600" progId="Equation.3">
                  <p:embed/>
                </p:oleObj>
              </mc:Choice>
              <mc:Fallback>
                <p:oleObj name="Equation" r:id="rId3" imgW="939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100" y="1371600"/>
                        <a:ext cx="229870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1836738" y="2057400"/>
          <a:ext cx="441166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9" name="Equation" r:id="rId5" imgW="1803240" imgH="457200" progId="Equation.3">
                  <p:embed/>
                </p:oleObj>
              </mc:Choice>
              <mc:Fallback>
                <p:oleObj name="Equation" r:id="rId5" imgW="18032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2057400"/>
                        <a:ext cx="4411662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1998663" y="3276600"/>
          <a:ext cx="378936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name="Equation" r:id="rId7" imgW="1549080" imgH="431640" progId="Equation.3">
                  <p:embed/>
                </p:oleObj>
              </mc:Choice>
              <mc:Fallback>
                <p:oleObj name="Equation" r:id="rId7" imgW="1549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663" y="3276600"/>
                        <a:ext cx="3789362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400" y="5715000"/>
            <a:ext cx="910184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Char char="•"/>
              <a:defRPr sz="2800">
                <a:solidFill>
                  <a:schemeClr val="tx1"/>
                </a:solidFill>
                <a:latin typeface="Source Sans Pro"/>
                <a:ea typeface="Source Sans Pro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Source Sans Pro"/>
                <a:ea typeface="Source Sans Pro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sz="2000">
                <a:solidFill>
                  <a:schemeClr val="tx1"/>
                </a:solidFill>
                <a:latin typeface="Source Sans Pro"/>
                <a:ea typeface="Source Sans Pro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>
                <a:solidFill>
                  <a:schemeClr val="tx1"/>
                </a:solidFill>
                <a:latin typeface="Source Sans Pro"/>
                <a:ea typeface="Source Sans Pro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Source Sans Pro"/>
                <a:ea typeface="Source Sans Pro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de-CH" sz="2000" smtClean="0"/>
              <a:t>      : Probability fo  the observations                          at time t and being in state </a:t>
            </a:r>
            <a:r>
              <a:rPr lang="de-CH" sz="2000" i="1" smtClean="0"/>
              <a:t>i</a:t>
            </a:r>
            <a:r>
              <a:rPr lang="de-CH" sz="2000" smtClean="0"/>
              <a:t>  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694684"/>
              </p:ext>
            </p:extLst>
          </p:nvPr>
        </p:nvGraphicFramePr>
        <p:xfrm>
          <a:off x="4368815" y="5774733"/>
          <a:ext cx="12652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1" name="Equation" r:id="rId9" imgW="787320" imgH="228600" progId="Equation.3">
                  <p:embed/>
                </p:oleObj>
              </mc:Choice>
              <mc:Fallback>
                <p:oleObj name="Equation" r:id="rId9" imgW="787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15" y="5774733"/>
                        <a:ext cx="12652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381000" y="5803900"/>
          <a:ext cx="55086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2" name="Equation" r:id="rId11" imgW="342720" imgH="228600" progId="Equation.3">
                  <p:embed/>
                </p:oleObj>
              </mc:Choice>
              <mc:Fallback>
                <p:oleObj name="Equation" r:id="rId11" imgW="342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803900"/>
                        <a:ext cx="55086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120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Bayesian Networks</a:t>
            </a:r>
            <a:endParaRPr lang="en-US" dirty="0"/>
          </a:p>
        </p:txBody>
      </p:sp>
      <p:pic>
        <p:nvPicPr>
          <p:cNvPr id="5" name="Picture 4" descr="Screen Shot 2012-11-06 at 15.13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87" y="2136999"/>
            <a:ext cx="4115610" cy="3086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6992" y="5690994"/>
            <a:ext cx="64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How to represent a sequence of actions using a graphical model?</a:t>
            </a:r>
            <a:endParaRPr lang="en-US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0902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 smtClean="0"/>
              <a:t>Algorithm</a:t>
            </a:r>
            <a:endParaRPr lang="en-US" dirty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ctr">
              <a:buFontTx/>
              <a:buAutoNum type="arabicPeriod"/>
            </a:pPr>
            <a:r>
              <a:rPr lang="en-US" dirty="0" smtClean="0"/>
              <a:t>Initialization</a:t>
            </a:r>
          </a:p>
          <a:p>
            <a:pPr marL="838200" lvl="1" indent="-381000"/>
            <a:r>
              <a:rPr lang="en-US" dirty="0" smtClean="0"/>
              <a:t>At time t 0:</a:t>
            </a:r>
          </a:p>
          <a:p>
            <a:pPr marL="1295400" lvl="2" indent="-381000">
              <a:buFontTx/>
              <a:buNone/>
            </a:pPr>
            <a:r>
              <a:rPr lang="en-US" dirty="0" smtClean="0"/>
              <a:t>For every state calculate how likely it is to start in that state</a:t>
            </a:r>
          </a:p>
          <a:p>
            <a:pPr marL="1295400" lvl="2" indent="-381000">
              <a:buFontTx/>
              <a:buNone/>
            </a:pPr>
            <a:endParaRPr lang="en-US" dirty="0" smtClean="0"/>
          </a:p>
          <a:p>
            <a:pPr marL="457200" indent="-457200" algn="ctr">
              <a:buFontTx/>
              <a:buAutoNum type="arabicPeriod"/>
            </a:pPr>
            <a:r>
              <a:rPr lang="en-US" dirty="0" smtClean="0"/>
              <a:t>Recursive calculation</a:t>
            </a:r>
          </a:p>
          <a:p>
            <a:pPr marL="838200" lvl="1" indent="-381000"/>
            <a:r>
              <a:rPr lang="en-US" dirty="0" smtClean="0"/>
              <a:t>for each time t:</a:t>
            </a:r>
          </a:p>
          <a:p>
            <a:pPr marL="1295400" lvl="2" indent="-381000">
              <a:buFontTx/>
              <a:buNone/>
            </a:pPr>
            <a:r>
              <a:rPr lang="en-US" dirty="0" smtClean="0"/>
              <a:t>Determine for each state from which state t-1 it resulted most likely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4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 smtClean="0"/>
              <a:t>Algorithm</a:t>
            </a:r>
            <a:endParaRPr lang="en-US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ctr">
              <a:buFontTx/>
              <a:buAutoNum type="arabicPeriod" startAt="3"/>
            </a:pPr>
            <a:r>
              <a:rPr lang="de-CH" dirty="0" err="1" smtClean="0"/>
              <a:t>Finalize</a:t>
            </a:r>
            <a:endParaRPr lang="de-CH" dirty="0"/>
          </a:p>
          <a:p>
            <a:pPr marL="838200" lvl="1" indent="-381000"/>
            <a:r>
              <a:rPr lang="de-CH" dirty="0" err="1" smtClean="0"/>
              <a:t>At</a:t>
            </a:r>
            <a:r>
              <a:rPr lang="de-CH" dirty="0" smtClean="0"/>
              <a:t> time T</a:t>
            </a:r>
            <a:r>
              <a:rPr lang="de-CH" dirty="0"/>
              <a:t>:</a:t>
            </a:r>
          </a:p>
          <a:p>
            <a:pPr marL="1295400" lvl="2" indent="-381000">
              <a:buFontTx/>
              <a:buNone/>
            </a:pPr>
            <a:r>
              <a:rPr lang="de-CH" dirty="0" err="1" smtClean="0"/>
              <a:t>Determine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most</a:t>
            </a:r>
            <a:r>
              <a:rPr lang="de-CH" dirty="0" smtClean="0"/>
              <a:t> </a:t>
            </a:r>
            <a:r>
              <a:rPr lang="de-CH" dirty="0" err="1" smtClean="0"/>
              <a:t>likely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x</a:t>
            </a:r>
            <a:r>
              <a:rPr lang="de-CH" dirty="0"/>
              <a:t>(T)</a:t>
            </a:r>
          </a:p>
          <a:p>
            <a:pPr marL="457200" indent="-457200" algn="ctr">
              <a:buFontTx/>
              <a:buAutoNum type="arabicPeriod" startAt="3"/>
            </a:pPr>
            <a:endParaRPr lang="de-CH" dirty="0"/>
          </a:p>
          <a:p>
            <a:pPr marL="457200" indent="-457200" algn="ctr">
              <a:buFontTx/>
              <a:buAutoNum type="arabicPeriod" startAt="3"/>
            </a:pPr>
            <a:r>
              <a:rPr lang="de-CH" dirty="0" err="1"/>
              <a:t>Backtrace</a:t>
            </a:r>
            <a:endParaRPr lang="de-CH" dirty="0"/>
          </a:p>
          <a:p>
            <a:pPr marL="838200" lvl="1" indent="-381000"/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time t  </a:t>
            </a:r>
            <a:endParaRPr lang="de-CH" dirty="0"/>
          </a:p>
          <a:p>
            <a:pPr marL="1295400" lvl="2" indent="-381000">
              <a:buFontTx/>
              <a:buNone/>
            </a:pPr>
            <a:r>
              <a:rPr lang="de-CH" dirty="0" err="1" smtClean="0"/>
              <a:t>Put</a:t>
            </a:r>
            <a:r>
              <a:rPr lang="de-CH" dirty="0" smtClean="0"/>
              <a:t> in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sequence</a:t>
            </a:r>
            <a:r>
              <a:rPr lang="de-CH" dirty="0" smtClean="0"/>
              <a:t> x</a:t>
            </a:r>
            <a:r>
              <a:rPr lang="de-CH" dirty="0"/>
              <a:t>(t-1</a:t>
            </a:r>
            <a:r>
              <a:rPr lang="de-CH" dirty="0" smtClean="0"/>
              <a:t>) </a:t>
            </a:r>
            <a:r>
              <a:rPr lang="de-CH" dirty="0" err="1" smtClean="0"/>
              <a:t>th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,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which</a:t>
            </a:r>
            <a:r>
              <a:rPr lang="de-CH" dirty="0" smtClean="0"/>
              <a:t> x</a:t>
            </a:r>
            <a:r>
              <a:rPr lang="de-CH" dirty="0"/>
              <a:t>(</a:t>
            </a:r>
            <a:r>
              <a:rPr lang="de-CH" dirty="0" smtClean="0"/>
              <a:t>t) </a:t>
            </a:r>
            <a:r>
              <a:rPr lang="de-CH" dirty="0" err="1" smtClean="0"/>
              <a:t>most</a:t>
            </a:r>
            <a:r>
              <a:rPr lang="de-CH" dirty="0" smtClean="0"/>
              <a:t> </a:t>
            </a:r>
            <a:r>
              <a:rPr lang="de-CH" dirty="0" err="1" smtClean="0"/>
              <a:t>likely</a:t>
            </a:r>
            <a:r>
              <a:rPr lang="de-CH" dirty="0" smtClean="0"/>
              <a:t> </a:t>
            </a:r>
            <a:r>
              <a:rPr lang="de-CH" dirty="0" err="1" smtClean="0"/>
              <a:t>resulted</a:t>
            </a:r>
            <a:r>
              <a:rPr lang="de-CH" dirty="0" smtClean="0"/>
              <a:t> (</a:t>
            </a:r>
            <a:r>
              <a:rPr lang="de-CH" dirty="0" err="1" smtClean="0"/>
              <a:t>already</a:t>
            </a:r>
            <a:r>
              <a:rPr lang="de-CH" dirty="0" smtClean="0"/>
              <a:t> </a:t>
            </a:r>
            <a:r>
              <a:rPr lang="de-CH" dirty="0" err="1" smtClean="0"/>
              <a:t>calculated</a:t>
            </a:r>
            <a:r>
              <a:rPr lang="de-CH" dirty="0" smtClean="0"/>
              <a:t> in 2.)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6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 smtClean="0"/>
              <a:t>Algorithm</a:t>
            </a:r>
            <a:r>
              <a:rPr lang="de-CH" dirty="0" smtClean="0"/>
              <a:t>: Parameters</a:t>
            </a:r>
            <a:endParaRPr lang="en-US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  <a:p>
            <a:r>
              <a:rPr lang="de-CH" dirty="0" err="1" smtClean="0"/>
              <a:t>Cumulative</a:t>
            </a:r>
            <a:r>
              <a:rPr lang="de-CH" dirty="0" smtClean="0"/>
              <a:t> </a:t>
            </a:r>
            <a:r>
              <a:rPr lang="de-CH" dirty="0" err="1" smtClean="0"/>
              <a:t>probability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most</a:t>
            </a:r>
            <a:r>
              <a:rPr lang="de-CH" dirty="0" smtClean="0"/>
              <a:t> </a:t>
            </a:r>
            <a:r>
              <a:rPr lang="de-CH" dirty="0" err="1" smtClean="0"/>
              <a:t>likely</a:t>
            </a:r>
            <a:r>
              <a:rPr lang="de-CH" dirty="0" smtClean="0"/>
              <a:t> </a:t>
            </a:r>
            <a:r>
              <a:rPr lang="de-CH" dirty="0" err="1" smtClean="0"/>
              <a:t>sequence</a:t>
            </a:r>
            <a:r>
              <a:rPr lang="de-CH" dirty="0" smtClean="0"/>
              <a:t> </a:t>
            </a:r>
            <a:r>
              <a:rPr lang="de-CH" dirty="0" err="1" smtClean="0"/>
              <a:t>including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i </a:t>
            </a:r>
            <a:r>
              <a:rPr lang="de-CH" dirty="0" err="1" smtClean="0"/>
              <a:t>at</a:t>
            </a:r>
            <a:r>
              <a:rPr lang="de-CH" dirty="0" smtClean="0"/>
              <a:t> time t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smtClean="0"/>
              <a:t>The </a:t>
            </a:r>
            <a:r>
              <a:rPr lang="de-CH" dirty="0" err="1" smtClean="0"/>
              <a:t>previous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,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which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i </a:t>
            </a:r>
            <a:r>
              <a:rPr lang="de-CH" dirty="0" err="1" smtClean="0"/>
              <a:t>at</a:t>
            </a:r>
            <a:r>
              <a:rPr lang="de-CH" dirty="0" smtClean="0"/>
              <a:t> time t </a:t>
            </a:r>
            <a:r>
              <a:rPr lang="de-CH" dirty="0" err="1" smtClean="0"/>
              <a:t>most</a:t>
            </a:r>
            <a:r>
              <a:rPr lang="de-CH" dirty="0" smtClean="0"/>
              <a:t> </a:t>
            </a:r>
            <a:r>
              <a:rPr lang="de-CH" dirty="0" err="1" smtClean="0"/>
              <a:t>likely</a:t>
            </a:r>
            <a:r>
              <a:rPr lang="de-CH" dirty="0" smtClean="0"/>
              <a:t> </a:t>
            </a:r>
            <a:r>
              <a:rPr lang="de-CH" dirty="0" err="1" smtClean="0"/>
              <a:t>resulted</a:t>
            </a:r>
            <a:r>
              <a:rPr lang="de-CH" dirty="0"/>
              <a:t>.</a:t>
            </a:r>
            <a:endParaRPr lang="en-US" dirty="0"/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/>
        </p:nvGraphicFramePr>
        <p:xfrm>
          <a:off x="3948113" y="1371600"/>
          <a:ext cx="776287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07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1371600"/>
                        <a:ext cx="776287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384293"/>
              </p:ext>
            </p:extLst>
          </p:nvPr>
        </p:nvGraphicFramePr>
        <p:xfrm>
          <a:off x="3925706" y="3548333"/>
          <a:ext cx="838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08" name="Equation" r:id="rId5" imgW="342720" imgH="228600" progId="Equation.3">
                  <p:embed/>
                </p:oleObj>
              </mc:Choice>
              <mc:Fallback>
                <p:oleObj name="Equation" r:id="rId5" imgW="342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706" y="3548333"/>
                        <a:ext cx="8382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193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 smtClean="0"/>
              <a:t>calculation</a:t>
            </a:r>
            <a:endParaRPr lang="en-US" dirty="0"/>
          </a:p>
        </p:txBody>
      </p:sp>
      <p:graphicFrame>
        <p:nvGraphicFramePr>
          <p:cNvPr id="101394" name="Object 18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4067175" y="2205038"/>
          <a:ext cx="49847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3" name="Formel" r:id="rId3" imgW="368280" imgH="215640" progId="Equation.3">
                  <p:embed/>
                </p:oleObj>
              </mc:Choice>
              <mc:Fallback>
                <p:oleObj name="Formel" r:id="rId3" imgW="368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205038"/>
                        <a:ext cx="49847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6" name="Object 2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72225" y="2189163"/>
          <a:ext cx="471488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4" name="Formel" r:id="rId5" imgW="355320" imgH="228600" progId="Equation.3">
                  <p:embed/>
                </p:oleObj>
              </mc:Choice>
              <mc:Fallback>
                <p:oleObj name="Formel" r:id="rId5" imgW="355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189163"/>
                        <a:ext cx="471488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8" name="Object 2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076700" y="4852988"/>
          <a:ext cx="4841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5" name="Formel" r:id="rId7" imgW="342720" imgH="215640" progId="Equation.3">
                  <p:embed/>
                </p:oleObj>
              </mc:Choice>
              <mc:Fallback>
                <p:oleObj name="Formel" r:id="rId7" imgW="342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4852988"/>
                        <a:ext cx="4841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379" name="Group 3"/>
          <p:cNvGrpSpPr>
            <a:grpSpLocks/>
          </p:cNvGrpSpPr>
          <p:nvPr/>
        </p:nvGrpSpPr>
        <p:grpSpPr bwMode="auto">
          <a:xfrm>
            <a:off x="315913" y="1700213"/>
            <a:ext cx="8001000" cy="4221162"/>
            <a:chOff x="199" y="1071"/>
            <a:chExt cx="5040" cy="2659"/>
          </a:xfrm>
        </p:grpSpPr>
        <p:graphicFrame>
          <p:nvGraphicFramePr>
            <p:cNvPr id="101380" name="Object 4"/>
            <p:cNvGraphicFramePr>
              <a:graphicFrameLocks noChangeAspect="1"/>
            </p:cNvGraphicFramePr>
            <p:nvPr/>
          </p:nvGraphicFramePr>
          <p:xfrm>
            <a:off x="199" y="1071"/>
            <a:ext cx="5040" cy="2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46" name="Visio" r:id="rId9" imgW="4996661" imgH="2525370" progId="Visio.Drawing.6">
                    <p:embed/>
                  </p:oleObj>
                </mc:Choice>
                <mc:Fallback>
                  <p:oleObj name="Visio" r:id="rId9" imgW="4996661" imgH="2525370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" y="1071"/>
                          <a:ext cx="5040" cy="26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381" name="Line 5"/>
            <p:cNvSpPr>
              <a:spLocks noChangeShapeType="1"/>
            </p:cNvSpPr>
            <p:nvPr/>
          </p:nvSpPr>
          <p:spPr bwMode="auto">
            <a:xfrm flipH="1">
              <a:off x="1429" y="1797"/>
              <a:ext cx="117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01382" name="Line 6"/>
            <p:cNvSpPr>
              <a:spLocks noChangeShapeType="1"/>
            </p:cNvSpPr>
            <p:nvPr/>
          </p:nvSpPr>
          <p:spPr bwMode="auto">
            <a:xfrm flipH="1" flipV="1">
              <a:off x="1429" y="1797"/>
              <a:ext cx="1133" cy="10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01383" name="Line 7"/>
            <p:cNvSpPr>
              <a:spLocks noChangeShapeType="1"/>
            </p:cNvSpPr>
            <p:nvPr/>
          </p:nvSpPr>
          <p:spPr bwMode="auto">
            <a:xfrm flipH="1">
              <a:off x="2880" y="1797"/>
              <a:ext cx="1134" cy="10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01384" name="Line 8"/>
            <p:cNvSpPr>
              <a:spLocks noChangeShapeType="1"/>
            </p:cNvSpPr>
            <p:nvPr/>
          </p:nvSpPr>
          <p:spPr bwMode="auto">
            <a:xfrm flipH="1">
              <a:off x="2880" y="2886"/>
              <a:ext cx="11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graphicFrame>
        <p:nvGraphicFramePr>
          <p:cNvPr id="101388" name="Object 12"/>
          <p:cNvGraphicFramePr>
            <a:graphicFrameLocks noGrp="1" noChangeAspect="1"/>
          </p:cNvGraphicFramePr>
          <p:nvPr>
            <p:ph idx="4294967295"/>
          </p:nvPr>
        </p:nvGraphicFramePr>
        <p:xfrm>
          <a:off x="1763713" y="2205038"/>
          <a:ext cx="5048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7" name="Formel" r:id="rId11" imgW="355320" imgH="215640" progId="Equation.3">
                  <p:embed/>
                </p:oleObj>
              </mc:Choice>
              <mc:Fallback>
                <p:oleObj name="Formel" r:id="rId11" imgW="3553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205038"/>
                        <a:ext cx="5048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0" name="Object 2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465888" y="4851400"/>
          <a:ext cx="4603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8" name="Formel" r:id="rId13" imgW="342720" imgH="228600" progId="Equation.3">
                  <p:embed/>
                </p:oleObj>
              </mc:Choice>
              <mc:Fallback>
                <p:oleObj name="Formel" r:id="rId13" imgW="342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88" y="4851400"/>
                        <a:ext cx="4603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2" name="Object 26"/>
          <p:cNvGraphicFramePr>
            <a:graphicFrameLocks noChangeAspect="1"/>
          </p:cNvGraphicFramePr>
          <p:nvPr/>
        </p:nvGraphicFramePr>
        <p:xfrm>
          <a:off x="1781175" y="4868863"/>
          <a:ext cx="4683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9" name="Formel" r:id="rId15" imgW="330120" imgH="215640" progId="Equation.3">
                  <p:embed/>
                </p:oleObj>
              </mc:Choice>
              <mc:Fallback>
                <p:oleObj name="Formel" r:id="rId15" imgW="330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4868863"/>
                        <a:ext cx="4683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3" name="Object 27"/>
          <p:cNvGraphicFramePr>
            <a:graphicFrameLocks noChangeAspect="1"/>
          </p:cNvGraphicFramePr>
          <p:nvPr/>
        </p:nvGraphicFramePr>
        <p:xfrm>
          <a:off x="3203575" y="2532063"/>
          <a:ext cx="450850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0" name="Formel" r:id="rId17" imgW="393480" imgH="215640" progId="Equation.3">
                  <p:embed/>
                </p:oleObj>
              </mc:Choice>
              <mc:Fallback>
                <p:oleObj name="Formel" r:id="rId17" imgW="393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532063"/>
                        <a:ext cx="450850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7" name="Object 31"/>
          <p:cNvGraphicFramePr>
            <a:graphicFrameLocks noChangeAspect="1"/>
          </p:cNvGraphicFramePr>
          <p:nvPr/>
        </p:nvGraphicFramePr>
        <p:xfrm>
          <a:off x="3276600" y="3540125"/>
          <a:ext cx="42386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1" name="Formel" r:id="rId19" imgW="368280" imgH="215640" progId="Equation.3">
                  <p:embed/>
                </p:oleObj>
              </mc:Choice>
              <mc:Fallback>
                <p:oleObj name="Formel" r:id="rId19" imgW="368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540125"/>
                        <a:ext cx="423863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8" name="Object 32"/>
          <p:cNvGraphicFramePr>
            <a:graphicFrameLocks noChangeAspect="1"/>
          </p:cNvGraphicFramePr>
          <p:nvPr/>
        </p:nvGraphicFramePr>
        <p:xfrm>
          <a:off x="5299075" y="3133725"/>
          <a:ext cx="438150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2" name="Formel" r:id="rId21" imgW="380880" imgH="228600" progId="Equation.3">
                  <p:embed/>
                </p:oleObj>
              </mc:Choice>
              <mc:Fallback>
                <p:oleObj name="Formel" r:id="rId21" imgW="380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3133725"/>
                        <a:ext cx="438150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9" name="Object 33"/>
          <p:cNvGraphicFramePr>
            <a:graphicFrameLocks noChangeAspect="1"/>
          </p:cNvGraphicFramePr>
          <p:nvPr/>
        </p:nvGraphicFramePr>
        <p:xfrm>
          <a:off x="5602288" y="4213225"/>
          <a:ext cx="407987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3" name="Equation" r:id="rId23" imgW="355320" imgH="228600" progId="Equation.3">
                  <p:embed/>
                </p:oleObj>
              </mc:Choice>
              <mc:Fallback>
                <p:oleObj name="Equation" r:id="rId23" imgW="355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2288" y="4213225"/>
                        <a:ext cx="407987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106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Viterbi Algorithmus </a:t>
            </a:r>
            <a:endParaRPr lang="en-US"/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977900" y="1878013"/>
          <a:ext cx="39751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71" name="Equation" r:id="rId3" imgW="1625400" imgH="228600" progId="Equation.3">
                  <p:embed/>
                </p:oleObj>
              </mc:Choice>
              <mc:Fallback>
                <p:oleObj name="Equation" r:id="rId3" imgW="1625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878013"/>
                        <a:ext cx="39751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1524000" y="3657600"/>
          <a:ext cx="590073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72" name="Equation" r:id="rId5" imgW="2412720" imgH="279360" progId="Equation.3">
                  <p:embed/>
                </p:oleObj>
              </mc:Choice>
              <mc:Fallback>
                <p:oleObj name="Equation" r:id="rId5" imgW="241272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657600"/>
                        <a:ext cx="5900738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284096"/>
            <a:ext cx="8077200" cy="5334000"/>
          </a:xfrm>
          <a:noFill/>
          <a:ln/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de-CH" dirty="0" err="1" smtClean="0"/>
              <a:t>Initialization</a:t>
            </a:r>
            <a:endParaRPr lang="de-CH" dirty="0"/>
          </a:p>
          <a:p>
            <a:pPr marL="457200" indent="-457200">
              <a:buFontTx/>
              <a:buAutoNum type="arabicPeriod"/>
            </a:pPr>
            <a:endParaRPr lang="de-CH" dirty="0"/>
          </a:p>
          <a:p>
            <a:pPr marL="457200" indent="-457200">
              <a:buFontTx/>
              <a:buAutoNum type="arabicPeriod"/>
            </a:pPr>
            <a:endParaRPr lang="de-CH" dirty="0"/>
          </a:p>
          <a:p>
            <a:pPr marL="457200" indent="-457200">
              <a:buFontTx/>
              <a:buAutoNum type="arabicPeriod"/>
            </a:pPr>
            <a:r>
              <a:rPr lang="de-CH" dirty="0" err="1" smtClean="0"/>
              <a:t>Recursive</a:t>
            </a:r>
            <a:r>
              <a:rPr lang="de-CH" dirty="0" smtClean="0"/>
              <a:t> </a:t>
            </a:r>
            <a:r>
              <a:rPr lang="de-CH" dirty="0" err="1" smtClean="0"/>
              <a:t>calculation</a:t>
            </a:r>
            <a:endParaRPr lang="de-CH" dirty="0"/>
          </a:p>
          <a:p>
            <a:pPr marL="457200" indent="-457200">
              <a:buFontTx/>
              <a:buAutoNum type="arabicPeriod"/>
            </a:pPr>
            <a:endParaRPr lang="de-CH" dirty="0"/>
          </a:p>
        </p:txBody>
      </p:sp>
      <p:graphicFrame>
        <p:nvGraphicFramePr>
          <p:cNvPr id="96262" name="Object 6"/>
          <p:cNvGraphicFramePr>
            <a:graphicFrameLocks noChangeAspect="1"/>
          </p:cNvGraphicFramePr>
          <p:nvPr/>
        </p:nvGraphicFramePr>
        <p:xfrm>
          <a:off x="5384800" y="1833563"/>
          <a:ext cx="139700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73" name="Equation" r:id="rId7" imgW="571320" imgH="215640" progId="Equation.3">
                  <p:embed/>
                </p:oleObj>
              </mc:Choice>
              <mc:Fallback>
                <p:oleObj name="Equation" r:id="rId7" imgW="5713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800" y="1833563"/>
                        <a:ext cx="1397000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Object 7"/>
          <p:cNvGraphicFramePr>
            <a:graphicFrameLocks noChangeAspect="1"/>
          </p:cNvGraphicFramePr>
          <p:nvPr/>
        </p:nvGraphicFramePr>
        <p:xfrm>
          <a:off x="2236788" y="4572000"/>
          <a:ext cx="47513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74" name="Equation" r:id="rId9" imgW="1942920" imgH="304560" progId="Equation.3">
                  <p:embed/>
                </p:oleObj>
              </mc:Choice>
              <mc:Fallback>
                <p:oleObj name="Equation" r:id="rId9" imgW="194292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788" y="4572000"/>
                        <a:ext cx="47513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674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Viterbi</a:t>
            </a:r>
            <a:r>
              <a:rPr lang="de-CH" dirty="0"/>
              <a:t> </a:t>
            </a:r>
            <a:r>
              <a:rPr lang="de-CH" dirty="0" err="1"/>
              <a:t>Algorithm</a:t>
            </a:r>
            <a:r>
              <a:rPr lang="de-CH" dirty="0"/>
              <a:t> </a:t>
            </a:r>
            <a:endParaRPr lang="en-US" dirty="0"/>
          </a:p>
        </p:txBody>
      </p:sp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3476625" y="1676400"/>
          <a:ext cx="22987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87" name="Equation" r:id="rId3" imgW="939600" imgH="279360" progId="Equation.3">
                  <p:embed/>
                </p:oleObj>
              </mc:Choice>
              <mc:Fallback>
                <p:oleObj name="Equation" r:id="rId3" imgW="9396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25" y="1676400"/>
                        <a:ext cx="229870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77200" cy="5334000"/>
          </a:xfrm>
          <a:noFill/>
          <a:ln/>
        </p:spPr>
        <p:txBody>
          <a:bodyPr/>
          <a:lstStyle/>
          <a:p>
            <a:pPr marL="457200" indent="-457200">
              <a:buFontTx/>
              <a:buAutoNum type="arabicPeriod"/>
            </a:pPr>
            <a:endParaRPr lang="de-CH" dirty="0" smtClean="0"/>
          </a:p>
          <a:p>
            <a:pPr marL="457200" indent="-457200">
              <a:buFontTx/>
              <a:buAutoNum type="arabicPeriod"/>
            </a:pPr>
            <a:r>
              <a:rPr lang="de-CH" dirty="0" err="1" smtClean="0"/>
              <a:t>finalizing</a:t>
            </a:r>
            <a:endParaRPr lang="de-CH" dirty="0"/>
          </a:p>
          <a:p>
            <a:pPr marL="457200" indent="-457200">
              <a:buFontTx/>
              <a:buAutoNum type="arabicPeriod"/>
            </a:pPr>
            <a:endParaRPr lang="de-CH" dirty="0"/>
          </a:p>
          <a:p>
            <a:pPr marL="457200" indent="-457200">
              <a:buFontTx/>
              <a:buAutoNum type="arabicPeriod"/>
            </a:pPr>
            <a:endParaRPr lang="de-CH" dirty="0"/>
          </a:p>
          <a:p>
            <a:pPr marL="457200" indent="-457200">
              <a:buFontTx/>
              <a:buAutoNum type="arabicPeriod"/>
            </a:pPr>
            <a:endParaRPr lang="de-CH" dirty="0"/>
          </a:p>
          <a:p>
            <a:pPr marL="457200" indent="-457200">
              <a:buFontTx/>
              <a:buAutoNum type="arabicPeriod"/>
            </a:pPr>
            <a:endParaRPr lang="de-CH" dirty="0"/>
          </a:p>
          <a:p>
            <a:pPr marL="457200" indent="-457200">
              <a:buFontTx/>
              <a:buAutoNum type="arabicPeriod"/>
            </a:pPr>
            <a:r>
              <a:rPr lang="de-CH" dirty="0" err="1" smtClean="0"/>
              <a:t>Backtrace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optimal </a:t>
            </a:r>
            <a:r>
              <a:rPr lang="de-CH" dirty="0" err="1" smtClean="0"/>
              <a:t>sequence</a:t>
            </a:r>
            <a:endParaRPr lang="de-CH" dirty="0"/>
          </a:p>
        </p:txBody>
      </p:sp>
      <p:graphicFrame>
        <p:nvGraphicFramePr>
          <p:cNvPr id="97285" name="Object 5"/>
          <p:cNvGraphicFramePr>
            <a:graphicFrameLocks noChangeAspect="1"/>
          </p:cNvGraphicFramePr>
          <p:nvPr/>
        </p:nvGraphicFramePr>
        <p:xfrm>
          <a:off x="3200400" y="2422525"/>
          <a:ext cx="29495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88" name="Equation" r:id="rId5" imgW="1206360" imgH="317160" progId="Equation.3">
                  <p:embed/>
                </p:oleObj>
              </mc:Choice>
              <mc:Fallback>
                <p:oleObj name="Equation" r:id="rId5" imgW="12063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422525"/>
                        <a:ext cx="294957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632190"/>
              </p:ext>
            </p:extLst>
          </p:nvPr>
        </p:nvGraphicFramePr>
        <p:xfrm>
          <a:off x="3740150" y="4907393"/>
          <a:ext cx="21732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89" name="Equation" r:id="rId7" imgW="888840" imgH="241200" progId="Equation.3">
                  <p:embed/>
                </p:oleObj>
              </mc:Choice>
              <mc:Fallback>
                <p:oleObj name="Equation" r:id="rId7" imgW="888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150" y="4907393"/>
                        <a:ext cx="2173288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24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Summary</a:t>
            </a:r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31249"/>
            <a:ext cx="8382000" cy="4910137"/>
          </a:xfrm>
        </p:spPr>
        <p:txBody>
          <a:bodyPr/>
          <a:lstStyle/>
          <a:p>
            <a:r>
              <a:rPr lang="en-US" dirty="0" smtClean="0"/>
              <a:t>Time series analysis</a:t>
            </a:r>
          </a:p>
          <a:p>
            <a:pPr lvl="1"/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Tracking vs. Sequences of states</a:t>
            </a:r>
          </a:p>
          <a:p>
            <a:r>
              <a:rPr lang="en-US" dirty="0" smtClean="0"/>
              <a:t>HMM as a probabilistic finite state machine</a:t>
            </a:r>
          </a:p>
          <a:p>
            <a:pPr lvl="1"/>
            <a:r>
              <a:rPr lang="en-US" dirty="0" smtClean="0"/>
              <a:t>Graphical representation</a:t>
            </a:r>
          </a:p>
          <a:p>
            <a:pPr lvl="1"/>
            <a:r>
              <a:rPr lang="en-US" dirty="0" smtClean="0"/>
              <a:t>parameterization</a:t>
            </a:r>
          </a:p>
          <a:p>
            <a:pPr lvl="1"/>
            <a:r>
              <a:rPr lang="en-US" dirty="0" err="1" smtClean="0"/>
              <a:t>Ergodic</a:t>
            </a:r>
            <a:r>
              <a:rPr lang="en-US" dirty="0" smtClean="0"/>
              <a:t> und sequential HMMs</a:t>
            </a:r>
          </a:p>
          <a:p>
            <a:pPr lvl="1"/>
            <a:r>
              <a:rPr lang="en-US" dirty="0" err="1" smtClean="0"/>
              <a:t>Differnt</a:t>
            </a:r>
            <a:r>
              <a:rPr lang="en-US" dirty="0" smtClean="0"/>
              <a:t> probabilistic models (</a:t>
            </a:r>
            <a:r>
              <a:rPr lang="en-US" dirty="0" err="1" smtClean="0"/>
              <a:t>gaussian</a:t>
            </a:r>
            <a:r>
              <a:rPr lang="en-US" dirty="0" smtClean="0"/>
              <a:t> etc.)</a:t>
            </a:r>
          </a:p>
          <a:p>
            <a:r>
              <a:rPr lang="en-US" dirty="0" smtClean="0"/>
              <a:t>Trellis</a:t>
            </a:r>
          </a:p>
          <a:p>
            <a:r>
              <a:rPr lang="en-US" dirty="0" smtClean="0"/>
              <a:t>Forward-Algorithm</a:t>
            </a:r>
          </a:p>
          <a:p>
            <a:r>
              <a:rPr lang="en-US" dirty="0" smtClean="0"/>
              <a:t>Viterbi-Algorithm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5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 of HMMs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6" y="1335438"/>
            <a:ext cx="28448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64" y="3426550"/>
            <a:ext cx="3716951" cy="23593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1182" y="2410442"/>
            <a:ext cx="3409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Sans Pro"/>
                <a:cs typeface="Source Sans Pro"/>
              </a:rPr>
              <a:t>Speech recognition and synthesis</a:t>
            </a:r>
          </a:p>
          <a:p>
            <a:r>
              <a:rPr lang="en-US" dirty="0" smtClean="0">
                <a:latin typeface="Source Sans Pro"/>
                <a:cs typeface="Source Sans Pro"/>
              </a:rPr>
              <a:t>Machine translation</a:t>
            </a:r>
          </a:p>
          <a:p>
            <a:r>
              <a:rPr lang="en-US" dirty="0" smtClean="0">
                <a:latin typeface="Source Sans Pro"/>
                <a:cs typeface="Source Sans Pro"/>
              </a:rPr>
              <a:t>Alignment of bio sequences</a:t>
            </a:r>
            <a:endParaRPr lang="en-US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6532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Greeting</a:t>
            </a:r>
            <a:r>
              <a:rPr lang="de-CH" dirty="0" smtClean="0"/>
              <a:t> </a:t>
            </a:r>
            <a:r>
              <a:rPr lang="de-CH" dirty="0" err="1" smtClean="0"/>
              <a:t>somebody</a:t>
            </a:r>
            <a:endParaRPr lang="en-GB" dirty="0"/>
          </a:p>
        </p:txBody>
      </p:sp>
      <p:pic>
        <p:nvPicPr>
          <p:cNvPr id="36867" name="CL1E7A~1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5181600" cy="42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867400" y="1524000"/>
            <a:ext cx="3048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</a:pPr>
            <a:endParaRPr lang="de-DE" dirty="0"/>
          </a:p>
          <a:p>
            <a:pPr marL="342900" indent="-342900">
              <a:spcBef>
                <a:spcPct val="50000"/>
              </a:spcBef>
            </a:pPr>
            <a:r>
              <a:rPr lang="de-DE" b="1" dirty="0" err="1" smtClean="0"/>
              <a:t>Activity</a:t>
            </a:r>
            <a:endParaRPr lang="de-DE" dirty="0"/>
          </a:p>
          <a:p>
            <a:pPr marL="342900" indent="-342900">
              <a:spcBef>
                <a:spcPct val="20000"/>
              </a:spcBef>
              <a:buClr>
                <a:srgbClr val="CC3300"/>
              </a:buClr>
              <a:buSzPct val="60000"/>
              <a:buFont typeface="Wingdings" charset="0"/>
              <a:buChar char="n"/>
            </a:pPr>
            <a:r>
              <a:rPr lang="de-DE" dirty="0" smtClean="0"/>
              <a:t>Person </a:t>
            </a:r>
            <a:r>
              <a:rPr lang="de-DE" dirty="0" err="1" smtClean="0"/>
              <a:t>sits</a:t>
            </a:r>
            <a:endParaRPr lang="de-DE" dirty="0"/>
          </a:p>
          <a:p>
            <a:pPr marL="342900" indent="-342900">
              <a:spcBef>
                <a:spcPct val="20000"/>
              </a:spcBef>
              <a:buClr>
                <a:srgbClr val="CC3300"/>
              </a:buClr>
              <a:buSzPct val="60000"/>
              <a:buFont typeface="Wingdings" charset="0"/>
              <a:buChar char="n"/>
            </a:pPr>
            <a:r>
              <a:rPr lang="de-DE" dirty="0" smtClean="0"/>
              <a:t>Stands </a:t>
            </a:r>
            <a:r>
              <a:rPr lang="de-DE" dirty="0" err="1" smtClean="0"/>
              <a:t>up</a:t>
            </a:r>
            <a:endParaRPr lang="de-DE" dirty="0"/>
          </a:p>
          <a:p>
            <a:pPr marL="342900" indent="-342900">
              <a:spcBef>
                <a:spcPct val="20000"/>
              </a:spcBef>
              <a:buClr>
                <a:srgbClr val="CC3300"/>
              </a:buClr>
              <a:buSzPct val="60000"/>
              <a:buFont typeface="Wingdings" charset="0"/>
              <a:buChar char="n"/>
            </a:pPr>
            <a:r>
              <a:rPr lang="de-DE" dirty="0" smtClean="0"/>
              <a:t>Shakes </a:t>
            </a:r>
            <a:r>
              <a:rPr lang="de-DE" dirty="0" err="1" smtClean="0"/>
              <a:t>hands</a:t>
            </a:r>
            <a:endParaRPr lang="de-DE" dirty="0"/>
          </a:p>
          <a:p>
            <a:pPr marL="342900" indent="-342900">
              <a:spcBef>
                <a:spcPct val="20000"/>
              </a:spcBef>
              <a:buClr>
                <a:srgbClr val="CC3300"/>
              </a:buClr>
              <a:buSzPct val="60000"/>
              <a:buFont typeface="Wingdings" charset="0"/>
              <a:buChar char="n"/>
            </a:pPr>
            <a:r>
              <a:rPr lang="de-DE" dirty="0" err="1" smtClean="0"/>
              <a:t>Sits</a:t>
            </a:r>
            <a:r>
              <a:rPr lang="de-DE" dirty="0" smtClean="0"/>
              <a:t> down </a:t>
            </a:r>
            <a:r>
              <a:rPr lang="de-DE" dirty="0" err="1" smtClean="0"/>
              <a:t>again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78053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8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68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86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686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S262_2006_Lecture7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0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rgbClr val="0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Source Sans Pro"/>
            <a:cs typeface="Source Sans Pro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CS262_2006_Lecture7.potx</Template>
  <TotalTime>4208</TotalTime>
  <Words>3094</Words>
  <Application>Microsoft Macintosh PowerPoint</Application>
  <PresentationFormat>On-screen Show (4:3)</PresentationFormat>
  <Paragraphs>664</Paragraphs>
  <Slides>76</Slides>
  <Notes>1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CS262_2006_Lecture7</vt:lpstr>
      <vt:lpstr>Image</vt:lpstr>
      <vt:lpstr>Visio</vt:lpstr>
      <vt:lpstr>Equation</vt:lpstr>
      <vt:lpstr>Formel</vt:lpstr>
      <vt:lpstr>Hidden Markov Models</vt:lpstr>
      <vt:lpstr>Kai Kunze</vt:lpstr>
      <vt:lpstr>Complete overview</vt:lpstr>
      <vt:lpstr>Overview: Introduction to HMMs</vt:lpstr>
      <vt:lpstr>activity recognition</vt:lpstr>
      <vt:lpstr>Example: Maintenance Scenario</vt:lpstr>
      <vt:lpstr>Review: Bayesian Networks</vt:lpstr>
      <vt:lpstr>Other applications of HMMs</vt:lpstr>
      <vt:lpstr>Greeting somebody</vt:lpstr>
      <vt:lpstr>Greeting somebody</vt:lpstr>
      <vt:lpstr>Analysis of the sensor signals</vt:lpstr>
      <vt:lpstr>summary: sequences and activity</vt:lpstr>
      <vt:lpstr>Problems</vt:lpstr>
      <vt:lpstr>Tracking vs. Sequence recognition</vt:lpstr>
      <vt:lpstr>Recognition of Sequences</vt:lpstr>
      <vt:lpstr>Recognition of Sequences</vt:lpstr>
      <vt:lpstr>Example: Coin-Experiment</vt:lpstr>
      <vt:lpstr>Procedure for Recognizing Sequences</vt:lpstr>
      <vt:lpstr>Coin-Experiment: Model</vt:lpstr>
      <vt:lpstr>Coin-Experiment: Probabilities</vt:lpstr>
      <vt:lpstr>Coin-Experiment: Classification</vt:lpstr>
      <vt:lpstr>Overview</vt:lpstr>
      <vt:lpstr>Coin experiment with switching coins</vt:lpstr>
      <vt:lpstr>Coin experiment and context recognition </vt:lpstr>
      <vt:lpstr>Calculation of the probabilities</vt:lpstr>
      <vt:lpstr>Probability Table</vt:lpstr>
      <vt:lpstr>Problems</vt:lpstr>
      <vt:lpstr>Overview</vt:lpstr>
      <vt:lpstr>Idea</vt:lpstr>
      <vt:lpstr>States for the coin sequence</vt:lpstr>
      <vt:lpstr>States for the coin sequence</vt:lpstr>
      <vt:lpstr>States for the coin sequence</vt:lpstr>
      <vt:lpstr>States for the coin sequence</vt:lpstr>
      <vt:lpstr>Trellis-Graph for discrete time series</vt:lpstr>
      <vt:lpstr>Trellis of the coin sequence</vt:lpstr>
      <vt:lpstr>Trellis of the coin sequence</vt:lpstr>
      <vt:lpstr>Naive Computation of the Trellis</vt:lpstr>
      <vt:lpstr>Overview</vt:lpstr>
      <vt:lpstr>Probability for the model ('belief state’)</vt:lpstr>
      <vt:lpstr>‚Forward‘ calculation</vt:lpstr>
      <vt:lpstr>‚Forward‘ calculation</vt:lpstr>
      <vt:lpstr>‚Forward‘ calculation</vt:lpstr>
      <vt:lpstr>‚Forward‘ Berechnung</vt:lpstr>
      <vt:lpstr>‚Forward‘ Berechnung</vt:lpstr>
      <vt:lpstr>Total probability</vt:lpstr>
      <vt:lpstr>Probability Table</vt:lpstr>
      <vt:lpstr>‚Forward‘ calculation: complexity</vt:lpstr>
      <vt:lpstr>‚Forward‘ calculation: complexity</vt:lpstr>
      <vt:lpstr>most likely sequence</vt:lpstr>
      <vt:lpstr>viterbi calculation</vt:lpstr>
      <vt:lpstr>Viterbi calculation</vt:lpstr>
      <vt:lpstr>Viterbi calculation</vt:lpstr>
      <vt:lpstr>Viterbi calculation</vt:lpstr>
      <vt:lpstr>Viterbi calculation</vt:lpstr>
      <vt:lpstr>Probability Table</vt:lpstr>
      <vt:lpstr>Summary</vt:lpstr>
      <vt:lpstr>Overview</vt:lpstr>
      <vt:lpstr>Hidden Markov Model (HMM)</vt:lpstr>
      <vt:lpstr>Rückblick: HMM Definition</vt:lpstr>
      <vt:lpstr>Hidden Markov Model (HMM)</vt:lpstr>
      <vt:lpstr>Coins as HMM</vt:lpstr>
      <vt:lpstr>HMM: Bemerkungen</vt:lpstr>
      <vt:lpstr>Special cases of HMMs</vt:lpstr>
      <vt:lpstr>HMMs with continous observations</vt:lpstr>
      <vt:lpstr>Example: HMM with Gauss distribution</vt:lpstr>
      <vt:lpstr>HMM using ‚Mixture of Gaussians‘ distributions</vt:lpstr>
      <vt:lpstr>Description of HMMs with Gauss distribtutions</vt:lpstr>
      <vt:lpstr>Trellis &amp; Forward Algorithmus </vt:lpstr>
      <vt:lpstr>‚Forward‘ algorithm </vt:lpstr>
      <vt:lpstr>Viterbi Algorithm</vt:lpstr>
      <vt:lpstr>Viterbi Algorithm</vt:lpstr>
      <vt:lpstr>Viterbi Algorithm: Parameters</vt:lpstr>
      <vt:lpstr>Viterbi calculation</vt:lpstr>
      <vt:lpstr>Viterbi Algorithmus </vt:lpstr>
      <vt:lpstr>Viterbi Algorithm </vt:lpstr>
      <vt:lpstr>Summary</vt:lpstr>
    </vt:vector>
  </TitlesOfParts>
  <Manager/>
  <Company>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root</dc:creator>
  <cp:keywords/>
  <dc:description/>
  <cp:lastModifiedBy>k k</cp:lastModifiedBy>
  <cp:revision>270</cp:revision>
  <dcterms:created xsi:type="dcterms:W3CDTF">2004-01-05T20:49:43Z</dcterms:created>
  <dcterms:modified xsi:type="dcterms:W3CDTF">2012-11-07T07:20:36Z</dcterms:modified>
  <cp:category/>
</cp:coreProperties>
</file>